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</p:sldIdLst>
  <p:sldSz cy="5143500" cx="9144000"/>
  <p:notesSz cx="6858000" cy="9144000"/>
  <p:embeddedFontLst>
    <p:embeddedFont>
      <p:font typeface="Raleway"/>
      <p:regular r:id="rId24"/>
      <p:bold r:id="rId25"/>
      <p:italic r:id="rId26"/>
      <p:boldItalic r:id="rId27"/>
    </p:embeddedFont>
    <p:embeddedFont>
      <p:font typeface="Lato"/>
      <p:regular r:id="rId28"/>
      <p:bold r:id="rId29"/>
      <p:italic r:id="rId30"/>
      <p:boldItalic r:id="rId3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40A8EC2E-7FDA-4BB9-B7E0-138868381D7A}">
  <a:tblStyle styleId="{40A8EC2E-7FDA-4BB9-B7E0-138868381D7A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6DB65C42-19A2-4E7F-A49B-9E60B616520C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font" Target="fonts/Raleway-regular.fntdata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font" Target="fonts/Raleway-italic.fntdata"/><Relationship Id="rId25" Type="http://schemas.openxmlformats.org/officeDocument/2006/relationships/font" Target="fonts/Raleway-bold.fntdata"/><Relationship Id="rId28" Type="http://schemas.openxmlformats.org/officeDocument/2006/relationships/font" Target="fonts/Lato-regular.fntdata"/><Relationship Id="rId27" Type="http://schemas.openxmlformats.org/officeDocument/2006/relationships/font" Target="fonts/Raleway-bold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font" Target="fonts/Lato-bold.fntdata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font" Target="fonts/Lato-boldItalic.fntdata"/><Relationship Id="rId30" Type="http://schemas.openxmlformats.org/officeDocument/2006/relationships/font" Target="fonts/Lato-italic.fnt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ac528fd2f8_0_7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ac528fd2f8_0_7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ac528fd2f8_0_7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ac528fd2f8_0_7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ac528fd2f8_0_7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ac528fd2f8_0_7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ac528fd2f8_0_8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ac528fd2f8_0_8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ac528fd2f8_0_8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ac528fd2f8_0_8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ac528fd2f8_0_8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ac528fd2f8_0_8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ac528fd2f8_0_8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ac528fd2f8_0_8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e05bf6536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e05bf6536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ac528fd2f8_0_2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ac528fd2f8_0_2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ac528fd2f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ac528fd2f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ac528fd2f8_0_2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ac528fd2f8_0_2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ac528fd2f8_0_2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ac528fd2f8_0_2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ac528fd2f8_0_2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ac528fd2f8_0_2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ac528fd2f8_0_3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ac528fd2f8_0_3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ac528fd2f8_0_2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ac528fd2f8_0_2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ac528fd2f8_0_3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ac528fd2f8_0_3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3" name="Google Shape;63;p11"/>
          <p:cNvSpPr txBox="1"/>
          <p:nvPr>
            <p:ph hasCustomPrompt="1" type="title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" name="Google Shape;19;p3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5" name="Google Shape;25;p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2" name="Google Shape;32;p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7"/>
          <p:cNvSpPr txBox="1"/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6" name="Google Shape;46;p8"/>
          <p:cNvSpPr txBox="1"/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1" name="Google Shape;51;p9"/>
          <p:cNvSpPr txBox="1"/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9"/>
          <p:cNvSpPr txBox="1"/>
          <p:nvPr>
            <p:ph idx="1" type="subTitle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3" name="Google Shape;5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4" name="Google Shape;5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8" name="Google Shape;58;p10"/>
          <p:cNvSpPr txBox="1"/>
          <p:nvPr>
            <p:ph idx="1" type="body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9" name="Google Shape;59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wiss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PROGETTI OFFERTA FORMATIVA</a:t>
            </a:r>
            <a:endParaRPr/>
          </a:p>
        </p:txBody>
      </p:sp>
      <p:sp>
        <p:nvSpPr>
          <p:cNvPr id="73" name="Google Shape;73;p13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2020-2021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2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PROGETTI DI PLESSO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5" name="Google Shape;125;p23"/>
          <p:cNvGraphicFramePr/>
          <p:nvPr/>
        </p:nvGraphicFramePr>
        <p:xfrm>
          <a:off x="206875" y="1680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{6DB65C42-19A2-4E7F-A49B-9E60B616520C}</a:tableStyleId>
              </a:tblPr>
              <a:tblGrid>
                <a:gridCol w="2167875"/>
                <a:gridCol w="1464625"/>
                <a:gridCol w="697450"/>
                <a:gridCol w="607925"/>
                <a:gridCol w="1247250"/>
                <a:gridCol w="761375"/>
                <a:gridCol w="1733150"/>
              </a:tblGrid>
              <a:tr h="6562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000">
                          <a:solidFill>
                            <a:srgbClr val="990000"/>
                          </a:solidFill>
                        </a:rPr>
                        <a:t>Titolo</a:t>
                      </a:r>
                      <a:endParaRPr b="1" sz="1000">
                        <a:solidFill>
                          <a:srgbClr val="990000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000">
                          <a:solidFill>
                            <a:srgbClr val="990000"/>
                          </a:solidFill>
                        </a:rPr>
                        <a:t>REFERENTE PROGETTO</a:t>
                      </a:r>
                      <a:endParaRPr b="1" sz="1000">
                        <a:solidFill>
                          <a:srgbClr val="990000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000">
                          <a:solidFill>
                            <a:srgbClr val="990000"/>
                          </a:solidFill>
                        </a:rPr>
                        <a:t>Insegnanti Previsti</a:t>
                      </a:r>
                      <a:endParaRPr b="1" sz="1000">
                        <a:solidFill>
                          <a:srgbClr val="990000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000">
                          <a:solidFill>
                            <a:srgbClr val="990000"/>
                          </a:solidFill>
                        </a:rPr>
                        <a:t>Ore Progettazione</a:t>
                      </a:r>
                      <a:endParaRPr b="1" sz="1000">
                        <a:solidFill>
                          <a:srgbClr val="990000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000">
                          <a:solidFill>
                            <a:srgbClr val="990000"/>
                          </a:solidFill>
                        </a:rPr>
                        <a:t>Ore Didattica</a:t>
                      </a:r>
                      <a:endParaRPr b="1" sz="1000">
                        <a:solidFill>
                          <a:srgbClr val="990000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000">
                          <a:solidFill>
                            <a:srgbClr val="990000"/>
                          </a:solidFill>
                        </a:rPr>
                        <a:t>Ore esperto</a:t>
                      </a:r>
                      <a:endParaRPr b="1" sz="1000">
                        <a:solidFill>
                          <a:srgbClr val="990000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000">
                          <a:solidFill>
                            <a:srgbClr val="990000"/>
                          </a:solidFill>
                        </a:rPr>
                        <a:t>Fondi</a:t>
                      </a:r>
                      <a:endParaRPr b="1" sz="1000">
                        <a:solidFill>
                          <a:srgbClr val="990000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603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Delf A1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Cristina Dall'Occa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10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10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FIS (Fondo Istituzione Scolastica)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603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FABBRICA FEDERZONI - Musicascuola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Francesca La Ganga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20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progetto gratuito promosso da MUSICAPER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306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FABBRICA FEDERZONI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LA GANGA FRANCESCA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4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Fondi erogati dal comune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53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FABBRICA FEDERZONI: Il Navile: tra storia e ambiente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Caruso Rosa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2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4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Nessun fondo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603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FABBRICA FEDERZONI: Acquerello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Frattaruolo Maria Giuseppina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2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8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Contributo delle Famiglie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603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FABBRICA FEDERZONI - TEATRO A SCUOLA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Francesca La Ganga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3 esperti esperti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60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60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Comune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603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Delf A1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Elisabetta Batocchia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10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10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FIS (Fondo Istituzione Scolastica)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603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DELF A1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Cristina Dall'occa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10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10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FIS (Fondo Istituzione Scolastica)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0" name="Google Shape;130;p24"/>
          <p:cNvGraphicFramePr/>
          <p:nvPr/>
        </p:nvGraphicFramePr>
        <p:xfrm>
          <a:off x="55475" y="112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{6DB65C42-19A2-4E7F-A49B-9E60B616520C}</a:tableStyleId>
              </a:tblPr>
              <a:tblGrid>
                <a:gridCol w="1180625"/>
                <a:gridCol w="1981050"/>
                <a:gridCol w="838400"/>
                <a:gridCol w="1387200"/>
                <a:gridCol w="1026625"/>
                <a:gridCol w="756300"/>
                <a:gridCol w="1717650"/>
              </a:tblGrid>
              <a:tr h="3666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100">
                          <a:solidFill>
                            <a:srgbClr val="990000"/>
                          </a:solidFill>
                        </a:rPr>
                        <a:t>Titolo</a:t>
                      </a:r>
                      <a:endParaRPr b="1" sz="1100">
                        <a:solidFill>
                          <a:srgbClr val="990000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100">
                          <a:solidFill>
                            <a:srgbClr val="990000"/>
                          </a:solidFill>
                        </a:rPr>
                        <a:t>REFERENTE PROGETTO</a:t>
                      </a:r>
                      <a:endParaRPr b="1" sz="1100">
                        <a:solidFill>
                          <a:srgbClr val="990000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100">
                          <a:solidFill>
                            <a:srgbClr val="990000"/>
                          </a:solidFill>
                        </a:rPr>
                        <a:t>Insegnanti Previsti</a:t>
                      </a:r>
                      <a:endParaRPr b="1" sz="1100">
                        <a:solidFill>
                          <a:srgbClr val="990000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100">
                          <a:solidFill>
                            <a:srgbClr val="990000"/>
                          </a:solidFill>
                        </a:rPr>
                        <a:t>Ore Progettazione</a:t>
                      </a:r>
                      <a:endParaRPr b="1" sz="1100">
                        <a:solidFill>
                          <a:srgbClr val="990000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100">
                          <a:solidFill>
                            <a:srgbClr val="990000"/>
                          </a:solidFill>
                        </a:rPr>
                        <a:t>Ore Didattica</a:t>
                      </a:r>
                      <a:endParaRPr b="1" sz="1100">
                        <a:solidFill>
                          <a:srgbClr val="990000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100">
                          <a:solidFill>
                            <a:srgbClr val="990000"/>
                          </a:solidFill>
                        </a:rPr>
                        <a:t>Ore esperto</a:t>
                      </a:r>
                      <a:endParaRPr b="1" sz="1100">
                        <a:solidFill>
                          <a:srgbClr val="990000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100">
                          <a:solidFill>
                            <a:srgbClr val="990000"/>
                          </a:solidFill>
                        </a:rPr>
                        <a:t>Fondi</a:t>
                      </a:r>
                      <a:endParaRPr b="1" sz="1100">
                        <a:solidFill>
                          <a:srgbClr val="990000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448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Un archivio tra le nuvole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Cristina Angela Carisdeo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1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4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15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FIS (Fondo Istituzione Scolastica)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932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Progetto KET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Laura Russo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1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10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10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FIS e Contributo delle famiglie </a:t>
                      </a:r>
                      <a:endParaRPr sz="1100"/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(iscrizione all'esame e acquisto libro)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48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Corso di recupero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Enrica Gottardi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1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10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10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FIS (Fondo Istituzione Scolastica)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48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L'ORTO IN CLASSE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TRENTO TIZIANA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1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10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0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FIS (Fondo Istituzione Scolastica)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48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Life 4 Pollinators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Silvia Crema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2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2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10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FIS (Fondo Istituzione Scolastica)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290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orto tecnologico e alimentazione creativa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Claudia Iamundo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4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0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80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FIS (Fondo Istituzione Scolastica)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48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A scuola di scacchi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Russo Carla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1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2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6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128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Contributo delle Famiglie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87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Teatro a scuola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Michela Mastroianni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0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0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60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6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Contributo delle Famiglie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87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Noi e l'ambiente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Oddo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2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8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0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8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Nessun fondo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48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Cantastorie/IMPARARTI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TIMONCINI BARBARA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0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0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50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5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Contributo delle Famiglie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48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ConCittadini La città nella città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Adele Porcaro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tutti i docenti delle classi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0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0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10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costo zero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2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5" name="Google Shape;135;p25"/>
          <p:cNvGraphicFramePr/>
          <p:nvPr/>
        </p:nvGraphicFramePr>
        <p:xfrm>
          <a:off x="-50" y="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{6DB65C42-19A2-4E7F-A49B-9E60B616520C}</a:tableStyleId>
              </a:tblPr>
              <a:tblGrid>
                <a:gridCol w="1493925"/>
                <a:gridCol w="1821025"/>
                <a:gridCol w="914775"/>
                <a:gridCol w="787150"/>
                <a:gridCol w="896050"/>
                <a:gridCol w="816500"/>
                <a:gridCol w="2337200"/>
              </a:tblGrid>
              <a:tr h="6251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100">
                          <a:solidFill>
                            <a:srgbClr val="990000"/>
                          </a:solidFill>
                        </a:rPr>
                        <a:t>Titolo</a:t>
                      </a:r>
                      <a:endParaRPr b="1" sz="1100">
                        <a:solidFill>
                          <a:srgbClr val="990000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100">
                          <a:solidFill>
                            <a:srgbClr val="990000"/>
                          </a:solidFill>
                        </a:rPr>
                        <a:t>REFERENTE PROGETTO</a:t>
                      </a:r>
                      <a:endParaRPr b="1" sz="1100">
                        <a:solidFill>
                          <a:srgbClr val="990000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100">
                          <a:solidFill>
                            <a:srgbClr val="990000"/>
                          </a:solidFill>
                        </a:rPr>
                        <a:t>Insegnanti Previsti</a:t>
                      </a:r>
                      <a:endParaRPr b="1" sz="1100">
                        <a:solidFill>
                          <a:srgbClr val="990000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100">
                          <a:solidFill>
                            <a:srgbClr val="990000"/>
                          </a:solidFill>
                        </a:rPr>
                        <a:t>Ore Progettazione</a:t>
                      </a:r>
                      <a:endParaRPr b="1" sz="1100">
                        <a:solidFill>
                          <a:srgbClr val="990000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100">
                          <a:solidFill>
                            <a:srgbClr val="990000"/>
                          </a:solidFill>
                        </a:rPr>
                        <a:t>Ore Didattica</a:t>
                      </a:r>
                      <a:endParaRPr b="1" sz="1100">
                        <a:solidFill>
                          <a:srgbClr val="990000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100">
                          <a:solidFill>
                            <a:srgbClr val="990000"/>
                          </a:solidFill>
                        </a:rPr>
                        <a:t>Ore esperto</a:t>
                      </a:r>
                      <a:endParaRPr b="1" sz="1100">
                        <a:solidFill>
                          <a:srgbClr val="990000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100">
                          <a:solidFill>
                            <a:srgbClr val="990000"/>
                          </a:solidFill>
                        </a:rPr>
                        <a:t>Fondi</a:t>
                      </a:r>
                      <a:endParaRPr b="1" sz="1100">
                        <a:solidFill>
                          <a:srgbClr val="990000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251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LEGGIMI ANCORA ...."Che bello ascoltare!"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FRANCESCHINI CRISTIANA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4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3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0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Gratuito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6018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FABBRICA FEDERZONI:Esploriamo il quartiere, le nostre storie e le nostre memorie Per una geografia spaziale ed emotiva della nostra scuola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Gianluca Gabrielli, Claudia Finetti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22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44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0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FIS (Fondo Istituzione Scolastica)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826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W L'AMORE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M.Beatrice Pini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Docenti dei Cdc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20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0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20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FIS (Fondo Istituzione Scolastica)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246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SPORT A SCUOLA PGS WELCOME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Frattaruolo Maria Giuseppina Frattaruolo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2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0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0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GRATUITO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665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chemeClr val="dk2"/>
                          </a:solidFill>
                        </a:rPr>
                        <a:t>ConCittadini La città nella città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chemeClr val="dk2"/>
                          </a:solidFill>
                        </a:rPr>
                        <a:t>Porcaro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tutti i docenti delle classi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10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Gratuito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641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rgbClr val="000000"/>
                          </a:solidFill>
                        </a:rPr>
                        <a:t>ASSEMBLEA DEI RAGAZZI IC5</a:t>
                      </a:r>
                      <a:endParaRPr sz="1000">
                        <a:solidFill>
                          <a:srgbClr val="000000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M. Beatrice Pini</a:t>
                      </a:r>
                      <a:endParaRPr sz="1000">
                        <a:solidFill>
                          <a:srgbClr val="000000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rgbClr val="000000"/>
                          </a:solidFill>
                        </a:rPr>
                        <a:t>Tutti docenti plesso secondaria Testoni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0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svolto in orario curriculare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0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Gratuito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6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PROGETTI DI CLASSE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5" name="Google Shape;145;p27"/>
          <p:cNvGraphicFramePr/>
          <p:nvPr/>
        </p:nvGraphicFramePr>
        <p:xfrm>
          <a:off x="157650" y="813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{6DB65C42-19A2-4E7F-A49B-9E60B616520C}</a:tableStyleId>
              </a:tblPr>
              <a:tblGrid>
                <a:gridCol w="2022650"/>
                <a:gridCol w="1073750"/>
                <a:gridCol w="667075"/>
                <a:gridCol w="1283250"/>
                <a:gridCol w="1283250"/>
                <a:gridCol w="1283250"/>
                <a:gridCol w="1283250"/>
              </a:tblGrid>
              <a:tr h="5017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200">
                          <a:solidFill>
                            <a:srgbClr val="990000"/>
                          </a:solidFill>
                        </a:rPr>
                        <a:t>Titolo</a:t>
                      </a:r>
                      <a:endParaRPr b="1" sz="1200">
                        <a:solidFill>
                          <a:srgbClr val="990000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200">
                          <a:solidFill>
                            <a:srgbClr val="990000"/>
                          </a:solidFill>
                        </a:rPr>
                        <a:t>REFERENTE PROGETTO</a:t>
                      </a:r>
                      <a:endParaRPr b="1" sz="1200">
                        <a:solidFill>
                          <a:srgbClr val="990000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200">
                          <a:solidFill>
                            <a:srgbClr val="990000"/>
                          </a:solidFill>
                        </a:rPr>
                        <a:t>Insegnanti Previsti</a:t>
                      </a:r>
                      <a:endParaRPr b="1" sz="1200">
                        <a:solidFill>
                          <a:srgbClr val="990000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200">
                          <a:solidFill>
                            <a:srgbClr val="990000"/>
                          </a:solidFill>
                        </a:rPr>
                        <a:t>Ore Progettazione</a:t>
                      </a:r>
                      <a:endParaRPr b="1" sz="1200">
                        <a:solidFill>
                          <a:srgbClr val="990000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200">
                          <a:solidFill>
                            <a:srgbClr val="990000"/>
                          </a:solidFill>
                        </a:rPr>
                        <a:t>Ore Didattica</a:t>
                      </a:r>
                      <a:endParaRPr b="1" sz="1200">
                        <a:solidFill>
                          <a:srgbClr val="990000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200">
                          <a:solidFill>
                            <a:srgbClr val="990000"/>
                          </a:solidFill>
                        </a:rPr>
                        <a:t>Ore esperto</a:t>
                      </a:r>
                      <a:endParaRPr b="1" sz="1200">
                        <a:solidFill>
                          <a:srgbClr val="990000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200">
                          <a:solidFill>
                            <a:srgbClr val="990000"/>
                          </a:solidFill>
                        </a:rPr>
                        <a:t>Fondi</a:t>
                      </a:r>
                      <a:endParaRPr b="1" sz="1200">
                        <a:solidFill>
                          <a:srgbClr val="990000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017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200"/>
                        <a:t>Letture dalla biblioteca</a:t>
                      </a:r>
                      <a:endParaRPr sz="12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200"/>
                        <a:t>Francesca La Ganga</a:t>
                      </a:r>
                      <a:endParaRPr sz="12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200"/>
                        <a:t>2</a:t>
                      </a:r>
                      <a:endParaRPr sz="12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200"/>
                        <a:t>0</a:t>
                      </a:r>
                      <a:endParaRPr sz="12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200"/>
                        <a:t>0</a:t>
                      </a:r>
                      <a:endParaRPr sz="12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200"/>
                        <a:t>nessuno</a:t>
                      </a:r>
                      <a:endParaRPr sz="12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74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200"/>
                        <a:t>terrario di insetti robot</a:t>
                      </a:r>
                      <a:endParaRPr sz="12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200"/>
                        <a:t>Emanuela Peracchi</a:t>
                      </a:r>
                      <a:endParaRPr sz="12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200"/>
                        <a:t>2</a:t>
                      </a:r>
                      <a:endParaRPr sz="12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200"/>
                        <a:t>0</a:t>
                      </a:r>
                      <a:endParaRPr sz="12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200"/>
                        <a:t>20</a:t>
                      </a:r>
                      <a:endParaRPr sz="12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200"/>
                        <a:t>FIS (Fondo Istituzione Scolastica)</a:t>
                      </a:r>
                      <a:endParaRPr sz="12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595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200"/>
                        <a:t>FIABE DA TUTTO IL MONDO</a:t>
                      </a:r>
                      <a:endParaRPr sz="12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200"/>
                        <a:t>FARINELLA PATRIZIA</a:t>
                      </a:r>
                      <a:endParaRPr sz="12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200"/>
                        <a:t>2</a:t>
                      </a:r>
                      <a:endParaRPr sz="12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200"/>
                        <a:t>0</a:t>
                      </a:r>
                      <a:endParaRPr sz="12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200"/>
                        <a:t>20</a:t>
                      </a:r>
                      <a:endParaRPr sz="12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200"/>
                        <a:t>8</a:t>
                      </a:r>
                      <a:endParaRPr sz="12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200"/>
                        <a:t>NESSUNO</a:t>
                      </a:r>
                      <a:endParaRPr sz="12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047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200"/>
                        <a:t>PARCO GROSSO: TRA FIABA E REALTA’ (PROSECUZIONE PROGETTO A.S. 2019-2020)</a:t>
                      </a:r>
                      <a:endParaRPr sz="12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200"/>
                        <a:t>FARINELLA PATRIZIA</a:t>
                      </a:r>
                      <a:endParaRPr sz="12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200"/>
                        <a:t>2</a:t>
                      </a:r>
                      <a:endParaRPr sz="12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200"/>
                        <a:t>0</a:t>
                      </a:r>
                      <a:endParaRPr sz="12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200"/>
                        <a:t>20</a:t>
                      </a:r>
                      <a:endParaRPr sz="12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200"/>
                        <a:t>8</a:t>
                      </a:r>
                      <a:endParaRPr sz="12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200"/>
                        <a:t>NESSUNO</a:t>
                      </a:r>
                      <a:endParaRPr sz="12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74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200"/>
                        <a:t>Cronisti in classe</a:t>
                      </a:r>
                      <a:endParaRPr sz="12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200"/>
                        <a:t>Traini Tiziana</a:t>
                      </a:r>
                      <a:endParaRPr sz="12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200"/>
                        <a:t>1</a:t>
                      </a:r>
                      <a:endParaRPr sz="12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200"/>
                        <a:t>2</a:t>
                      </a:r>
                      <a:endParaRPr sz="12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200"/>
                        <a:t>1</a:t>
                      </a:r>
                      <a:endParaRPr sz="12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200"/>
                        <a:t>FIS (Fondo Istituzione Scolastica)</a:t>
                      </a:r>
                      <a:endParaRPr sz="12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0" name="Google Shape;150;p28"/>
          <p:cNvGraphicFramePr/>
          <p:nvPr/>
        </p:nvGraphicFramePr>
        <p:xfrm>
          <a:off x="141700" y="813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{6DB65C42-19A2-4E7F-A49B-9E60B616520C}</a:tableStyleId>
              </a:tblPr>
              <a:tblGrid>
                <a:gridCol w="1622250"/>
                <a:gridCol w="1405000"/>
                <a:gridCol w="822750"/>
                <a:gridCol w="1259450"/>
                <a:gridCol w="1259450"/>
                <a:gridCol w="1259450"/>
                <a:gridCol w="1259450"/>
              </a:tblGrid>
              <a:tr h="8543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200">
                          <a:solidFill>
                            <a:srgbClr val="990000"/>
                          </a:solidFill>
                        </a:rPr>
                        <a:t>Titolo</a:t>
                      </a:r>
                      <a:endParaRPr b="1" sz="1200">
                        <a:solidFill>
                          <a:srgbClr val="990000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200">
                          <a:solidFill>
                            <a:srgbClr val="990000"/>
                          </a:solidFill>
                        </a:rPr>
                        <a:t>REFERENTE PROGETTO</a:t>
                      </a:r>
                      <a:endParaRPr b="1" sz="1200">
                        <a:solidFill>
                          <a:srgbClr val="990000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200">
                          <a:solidFill>
                            <a:srgbClr val="990000"/>
                          </a:solidFill>
                        </a:rPr>
                        <a:t>Insegnanti Previsti</a:t>
                      </a:r>
                      <a:endParaRPr b="1" sz="1200">
                        <a:solidFill>
                          <a:srgbClr val="990000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200">
                          <a:solidFill>
                            <a:srgbClr val="990000"/>
                          </a:solidFill>
                        </a:rPr>
                        <a:t>Ore Progettazione</a:t>
                      </a:r>
                      <a:endParaRPr b="1" sz="1200">
                        <a:solidFill>
                          <a:srgbClr val="990000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200">
                          <a:solidFill>
                            <a:srgbClr val="990000"/>
                          </a:solidFill>
                        </a:rPr>
                        <a:t>Ore Didattica</a:t>
                      </a:r>
                      <a:endParaRPr b="1" sz="1200">
                        <a:solidFill>
                          <a:srgbClr val="990000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200">
                          <a:solidFill>
                            <a:srgbClr val="990000"/>
                          </a:solidFill>
                        </a:rPr>
                        <a:t>Ore esperto</a:t>
                      </a:r>
                      <a:endParaRPr b="1" sz="1200">
                        <a:solidFill>
                          <a:srgbClr val="990000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200">
                          <a:solidFill>
                            <a:srgbClr val="990000"/>
                          </a:solidFill>
                        </a:rPr>
                        <a:t>Fondi</a:t>
                      </a:r>
                      <a:endParaRPr b="1" sz="1200">
                        <a:solidFill>
                          <a:srgbClr val="990000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8543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Un viaggio infernale: spettacolo sul tema dell'Inferno dantesco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Tiziana Traini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1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0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0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Non si richiedono fondi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666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DIDATTICA DELLA STORIA: IL LABORATORIO DI STORIA: LO STUDENTE COME STORICO ALLA RICERCA DELLE FONTI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G</a:t>
                      </a:r>
                      <a:r>
                        <a:rPr lang="it" sz="1100"/>
                        <a:t>ianluca Gabrielli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2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4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0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Non si richiedono fondi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1194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conCittadini ed.2020/2021- La città nella città- Secondaria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M.Beatrice Pini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3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10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30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il progetto verrà svolto in orario curricolare</a:t>
                      </a:r>
                      <a:endParaRPr sz="11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9"/>
          <p:cNvSpPr txBox="1"/>
          <p:nvPr>
            <p:ph type="title"/>
          </p:nvPr>
        </p:nvSpPr>
        <p:spPr>
          <a:xfrm>
            <a:off x="1951500" y="483875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990000"/>
                </a:solidFill>
              </a:rPr>
              <a:t>SCUOLE APERTE</a:t>
            </a:r>
            <a:endParaRPr>
              <a:solidFill>
                <a:srgbClr val="990000"/>
              </a:solidFill>
            </a:endParaRPr>
          </a:p>
        </p:txBody>
      </p:sp>
      <p:sp>
        <p:nvSpPr>
          <p:cNvPr id="156" name="Google Shape;156;p29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it" sz="200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Il Consiglio di Istituto del 9 giugno 2021 delibera l'adesione al progetto "Scuole Aperte" del Comune di Bologna volto a incentivare la socializzazione e le attività espressive nei periodi di sospensione delle attività didattiche (dal 28 giugno al 16 luglio 2021).</a:t>
            </a:r>
            <a:endParaRPr sz="2700">
              <a:solidFill>
                <a:srgbClr val="666666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/>
          <p:nvPr>
            <p:ph type="title"/>
          </p:nvPr>
        </p:nvSpPr>
        <p:spPr>
          <a:xfrm>
            <a:off x="253450" y="575950"/>
            <a:ext cx="84684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DISTRIBUZIONE PER TIPO DI PROGETTO</a:t>
            </a:r>
            <a:endParaRPr/>
          </a:p>
        </p:txBody>
      </p:sp>
      <p:graphicFrame>
        <p:nvGraphicFramePr>
          <p:cNvPr id="79" name="Google Shape;79;p14"/>
          <p:cNvGraphicFramePr/>
          <p:nvPr/>
        </p:nvGraphicFramePr>
        <p:xfrm>
          <a:off x="1207050" y="14824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{40A8EC2E-7FDA-4BB9-B7E0-138868381D7A}</a:tableStyleId>
              </a:tblPr>
              <a:tblGrid>
                <a:gridCol w="3345025"/>
                <a:gridCol w="3345025"/>
              </a:tblGrid>
              <a:tr h="3069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it" sz="1000"/>
                        <a:t>Tipo di progetto</a:t>
                      </a:r>
                      <a:endParaRPr i="1" sz="1000"/>
                    </a:p>
                  </a:txBody>
                  <a:tcPr marT="19050" marB="19050" marR="28575" marL="28575" anchor="b">
                    <a:lnB cap="flat" cmpd="sng" w="28575">
                      <a:solidFill>
                        <a:srgbClr val="8093B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FE4E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rgbClr val="FFFFFF"/>
                          </a:solidFill>
                        </a:rPr>
                        <a:t>Titolo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19050" marB="19050" marR="28575" marL="28575" anchor="b">
                    <a:lnB cap="flat" cmpd="sng" w="28575">
                      <a:solidFill>
                        <a:srgbClr val="8093B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8093B3"/>
                    </a:solidFill>
                  </a:tcPr>
                </a:tc>
              </a:tr>
              <a:tr h="558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Progetto d'istituto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8093B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F4F6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15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28575">
                      <a:solidFill>
                        <a:srgbClr val="8093B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FFFFFF"/>
                    </a:solidFill>
                  </a:tcPr>
                </a:tc>
              </a:tr>
              <a:tr h="558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Progetto di plesso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F4F6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24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rgbClr val="FFFFFF"/>
                    </a:solidFill>
                  </a:tcPr>
                </a:tc>
              </a:tr>
              <a:tr h="558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Progetto di classe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F6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8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B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558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000"/>
                        <a:t>Totale generale</a:t>
                      </a:r>
                      <a:endParaRPr b="1" sz="1000"/>
                    </a:p>
                  </a:txBody>
                  <a:tcPr marT="19050" marB="19050" marR="28575" marL="28575" anchor="b">
                    <a:lnT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DFE4E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000"/>
                        <a:t>47</a:t>
                      </a:r>
                      <a:endParaRPr b="1" sz="1000"/>
                    </a:p>
                  </a:txBody>
                  <a:tcPr marT="19050" marB="19050" marR="28575" marL="28575" anchor="b">
                    <a:lnT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DFE4E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5"/>
          <p:cNvSpPr txBox="1"/>
          <p:nvPr>
            <p:ph idx="1" type="body"/>
          </p:nvPr>
        </p:nvSpPr>
        <p:spPr>
          <a:xfrm>
            <a:off x="1832725" y="1813225"/>
            <a:ext cx="6024600" cy="13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2800"/>
              <a:t>Sono stati presentati </a:t>
            </a:r>
            <a:endParaRPr b="1" sz="28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b="1" lang="it" sz="2800"/>
              <a:t>47 progetti.</a:t>
            </a:r>
            <a:endParaRPr b="1" sz="28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6" title="Grafico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725" y="258100"/>
            <a:ext cx="7200900" cy="445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/>
          <p:cNvSpPr txBox="1"/>
          <p:nvPr>
            <p:ph idx="4294967295" type="title"/>
          </p:nvPr>
        </p:nvSpPr>
        <p:spPr>
          <a:xfrm>
            <a:off x="90125" y="388900"/>
            <a:ext cx="8610900" cy="101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DISTRIBUZIONE PROGETTI PER AREA DI RIFERIMENTO</a:t>
            </a:r>
            <a:endParaRPr/>
          </a:p>
        </p:txBody>
      </p:sp>
      <p:graphicFrame>
        <p:nvGraphicFramePr>
          <p:cNvPr id="95" name="Google Shape;95;p17"/>
          <p:cNvGraphicFramePr/>
          <p:nvPr/>
        </p:nvGraphicFramePr>
        <p:xfrm>
          <a:off x="571475" y="1513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{40A8EC2E-7FDA-4BB9-B7E0-138868381D7A}</a:tableStyleId>
              </a:tblPr>
              <a:tblGrid>
                <a:gridCol w="827650"/>
                <a:gridCol w="827650"/>
                <a:gridCol w="827650"/>
                <a:gridCol w="827650"/>
                <a:gridCol w="827650"/>
                <a:gridCol w="827650"/>
                <a:gridCol w="827650"/>
                <a:gridCol w="827650"/>
                <a:gridCol w="827650"/>
                <a:gridCol w="827650"/>
              </a:tblGrid>
              <a:tr h="7873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it" sz="1000"/>
                        <a:t>COUNTA di TITOLO PROGETTO</a:t>
                      </a:r>
                      <a:endParaRPr i="1" sz="1000"/>
                    </a:p>
                  </a:txBody>
                  <a:tcPr marT="19050" marB="19050" marR="28575" marL="28575" anchor="b">
                    <a:solidFill>
                      <a:srgbClr val="DFE4E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it" sz="1000"/>
                        <a:t>AREA DI RIFERIMENTO DEL PROGETTO</a:t>
                      </a:r>
                      <a:endParaRPr i="1" sz="1000"/>
                    </a:p>
                  </a:txBody>
                  <a:tcPr marT="19050" marB="19050" marR="91425" marL="9142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DFE4E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DFE4E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rgbClr val="DFE4E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solidFill>
                      <a:srgbClr val="DFE4E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solidFill>
                      <a:srgbClr val="DFE4E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solidFill>
                      <a:srgbClr val="DFE4E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solidFill>
                      <a:srgbClr val="DFE4E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solidFill>
                      <a:srgbClr val="DFE4E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solidFill>
                      <a:srgbClr val="DFE4EC"/>
                    </a:solidFill>
                  </a:tcPr>
                </a:tc>
              </a:tr>
              <a:tr h="7873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it" sz="1000"/>
                        <a:t>TIPO DI PROGETTO</a:t>
                      </a:r>
                      <a:endParaRPr i="1" sz="1000"/>
                    </a:p>
                  </a:txBody>
                  <a:tcPr marT="19050" marB="19050" marR="28575" marL="28575" anchor="b">
                    <a:lnB cap="flat" cmpd="sng" w="28575">
                      <a:solidFill>
                        <a:srgbClr val="8093B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FE4E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rgbClr val="FFFFFF"/>
                          </a:solidFill>
                        </a:rPr>
                        <a:t>Area accoglienza alunni stranieri e intercultura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19050" marB="19050" marR="28575" marL="28575" anchor="b">
                    <a:lnB cap="flat" cmpd="sng" w="28575">
                      <a:solidFill>
                        <a:srgbClr val="8093B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8093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rgbClr val="FFFFFF"/>
                          </a:solidFill>
                        </a:rPr>
                        <a:t>Area cittadinanza, ambiente, salute e sicurezza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19050" marB="19050" marR="28575" marL="28575" anchor="b">
                    <a:lnB cap="flat" cmpd="sng" w="28575">
                      <a:solidFill>
                        <a:srgbClr val="8093B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8093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rgbClr val="FFFFFF"/>
                          </a:solidFill>
                        </a:rPr>
                        <a:t>Area continuità dall'infanzia alla secondaria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19050" marB="19050" marR="28575" marL="28575" anchor="b">
                    <a:lnB cap="flat" cmpd="sng" w="28575">
                      <a:solidFill>
                        <a:srgbClr val="8093B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8093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rgbClr val="FFFFFF"/>
                          </a:solidFill>
                        </a:rPr>
                        <a:t>Area disagio e contrasto alla dispersione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19050" marB="19050" marR="28575" marL="28575" anchor="b">
                    <a:lnB cap="flat" cmpd="sng" w="28575">
                      <a:solidFill>
                        <a:srgbClr val="8093B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8093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rgbClr val="FFFFFF"/>
                          </a:solidFill>
                        </a:rPr>
                        <a:t>Area integrazione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19050" marB="19050" marR="28575" marL="28575" anchor="b">
                    <a:lnB cap="flat" cmpd="sng" w="28575">
                      <a:solidFill>
                        <a:srgbClr val="8093B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8093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rgbClr val="FFFFFF"/>
                          </a:solidFill>
                        </a:rPr>
                        <a:t>Area orientamento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19050" marB="19050" marR="28575" marL="28575" anchor="b">
                    <a:lnB cap="flat" cmpd="sng" w="28575">
                      <a:solidFill>
                        <a:srgbClr val="8093B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8093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rgbClr val="FFFFFF"/>
                          </a:solidFill>
                        </a:rPr>
                        <a:t>Area Rav- Ptof- PDM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19050" marB="19050" marR="28575" marL="28575" anchor="b">
                    <a:lnB cap="flat" cmpd="sng" w="28575">
                      <a:solidFill>
                        <a:srgbClr val="8093B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8093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rgbClr val="FFFFFF"/>
                          </a:solidFill>
                        </a:rPr>
                        <a:t>Area Rav- Ptof- PDM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19050" marB="19050" marR="28575" marL="28575" anchor="b">
                    <a:lnB cap="flat" cmpd="sng" w="28575">
                      <a:solidFill>
                        <a:srgbClr val="8093B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8093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rgbClr val="FFFFFF"/>
                          </a:solidFill>
                        </a:rPr>
                        <a:t>Totale generale</a:t>
                      </a:r>
                      <a:endParaRPr sz="1000">
                        <a:solidFill>
                          <a:srgbClr val="FFFFFF"/>
                        </a:solidFill>
                      </a:endParaRPr>
                    </a:p>
                  </a:txBody>
                  <a:tcPr marT="19050" marB="19050" marR="28575" marL="28575" anchor="b">
                    <a:lnB cap="flat" cmpd="sng" w="28575">
                      <a:solidFill>
                        <a:srgbClr val="8093B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8093B3"/>
                    </a:solidFill>
                  </a:tcPr>
                </a:tc>
              </a:tr>
              <a:tr h="335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Progetto d'istituto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8093B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F4F6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3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28575">
                      <a:solidFill>
                        <a:srgbClr val="8093B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3</a:t>
                      </a:r>
                      <a:endParaRPr sz="1000"/>
                    </a:p>
                  </a:txBody>
                  <a:tcPr marT="19050" marB="19050" marR="28575" marL="28575" anchor="b">
                    <a:lnT cap="flat" cmpd="sng" w="28575">
                      <a:solidFill>
                        <a:srgbClr val="8093B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3</a:t>
                      </a:r>
                      <a:endParaRPr sz="1000"/>
                    </a:p>
                  </a:txBody>
                  <a:tcPr marT="19050" marB="19050" marR="28575" marL="28575" anchor="b">
                    <a:lnT cap="flat" cmpd="sng" w="28575">
                      <a:solidFill>
                        <a:srgbClr val="8093B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T cap="flat" cmpd="sng" w="28575">
                      <a:solidFill>
                        <a:srgbClr val="8093B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1</a:t>
                      </a:r>
                      <a:endParaRPr sz="1000"/>
                    </a:p>
                  </a:txBody>
                  <a:tcPr marT="19050" marB="19050" marR="28575" marL="28575" anchor="b">
                    <a:lnT cap="flat" cmpd="sng" w="28575">
                      <a:solidFill>
                        <a:srgbClr val="8093B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T cap="flat" cmpd="sng" w="28575">
                      <a:solidFill>
                        <a:srgbClr val="8093B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5</a:t>
                      </a:r>
                      <a:endParaRPr sz="1000"/>
                    </a:p>
                  </a:txBody>
                  <a:tcPr marT="19050" marB="19050" marR="28575" marL="28575" anchor="b">
                    <a:lnT cap="flat" cmpd="sng" w="28575">
                      <a:solidFill>
                        <a:srgbClr val="8093B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T cap="flat" cmpd="sng" w="28575">
                      <a:solidFill>
                        <a:srgbClr val="8093B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15</a:t>
                      </a:r>
                      <a:endParaRPr sz="1000"/>
                    </a:p>
                  </a:txBody>
                  <a:tcPr marT="19050" marB="19050" marR="28575" marL="28575" anchor="b">
                    <a:lnT cap="flat" cmpd="sng" w="28575">
                      <a:solidFill>
                        <a:srgbClr val="8093B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FFFFFF"/>
                    </a:solidFill>
                  </a:tcPr>
                </a:tc>
              </a:tr>
              <a:tr h="335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Progetto di classe</a:t>
                      </a:r>
                      <a:endParaRPr sz="1000"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F4F6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4</a:t>
                      </a:r>
                      <a:endParaRPr sz="1000"/>
                    </a:p>
                  </a:txBody>
                  <a:tcPr marT="19050" marB="19050" marR="28575" marL="28575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2</a:t>
                      </a:r>
                      <a:endParaRPr sz="1000"/>
                    </a:p>
                  </a:txBody>
                  <a:tcPr marT="19050" marB="19050" marR="28575" marL="28575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1</a:t>
                      </a:r>
                      <a:endParaRPr sz="1000"/>
                    </a:p>
                  </a:txBody>
                  <a:tcPr marT="19050" marB="19050" marR="28575" marL="28575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8</a:t>
                      </a:r>
                      <a:endParaRPr sz="1000"/>
                    </a:p>
                  </a:txBody>
                  <a:tcPr marT="19050" marB="19050" marR="28575" marL="28575" anchor="b">
                    <a:solidFill>
                      <a:srgbClr val="FFFFFF"/>
                    </a:solidFill>
                  </a:tcPr>
                </a:tc>
              </a:tr>
              <a:tr h="335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Progetto di plesso</a:t>
                      </a:r>
                      <a:endParaRPr sz="1000"/>
                    </a:p>
                  </a:txBody>
                  <a:tcPr marT="19050" marB="19050" marR="91425" marL="9142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F6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B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12</a:t>
                      </a:r>
                      <a:endParaRPr sz="1000"/>
                    </a:p>
                  </a:txBody>
                  <a:tcPr marT="19050" marB="19050" marR="28575" marL="28575" anchor="b">
                    <a:lnB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1</a:t>
                      </a:r>
                      <a:endParaRPr sz="1000"/>
                    </a:p>
                  </a:txBody>
                  <a:tcPr marT="19050" marB="19050" marR="28575" marL="28575" anchor="b">
                    <a:lnB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1</a:t>
                      </a:r>
                      <a:endParaRPr sz="1000"/>
                    </a:p>
                  </a:txBody>
                  <a:tcPr marT="19050" marB="19050" marR="28575" marL="28575" anchor="b">
                    <a:lnB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1</a:t>
                      </a:r>
                      <a:endParaRPr sz="1000"/>
                    </a:p>
                  </a:txBody>
                  <a:tcPr marT="19050" marB="19050" marR="28575" marL="28575" anchor="b">
                    <a:lnB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9</a:t>
                      </a:r>
                      <a:endParaRPr sz="1000"/>
                    </a:p>
                  </a:txBody>
                  <a:tcPr marT="19050" marB="19050" marR="28575" marL="28575" anchor="b">
                    <a:lnB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24</a:t>
                      </a:r>
                      <a:endParaRPr sz="1000"/>
                    </a:p>
                  </a:txBody>
                  <a:tcPr marT="19050" marB="19050" marR="28575" marL="28575" anchor="b">
                    <a:lnB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35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000"/>
                        <a:t>Totale generale</a:t>
                      </a:r>
                      <a:endParaRPr b="1" sz="1000"/>
                    </a:p>
                  </a:txBody>
                  <a:tcPr marT="19050" marB="19050" marR="28575" marL="28575" anchor="b">
                    <a:lnT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DFE4E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000"/>
                        <a:t>4</a:t>
                      </a:r>
                      <a:endParaRPr b="1" sz="1000"/>
                    </a:p>
                  </a:txBody>
                  <a:tcPr marT="19050" marB="19050" marR="28575" marL="28575" anchor="b">
                    <a:lnT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DFE4E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000"/>
                        <a:t>19</a:t>
                      </a:r>
                      <a:endParaRPr b="1" sz="1000"/>
                    </a:p>
                  </a:txBody>
                  <a:tcPr marT="19050" marB="19050" marR="28575" marL="28575" anchor="b">
                    <a:lnT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DFE4E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000"/>
                        <a:t>3</a:t>
                      </a:r>
                      <a:endParaRPr b="1" sz="1000"/>
                    </a:p>
                  </a:txBody>
                  <a:tcPr marT="19050" marB="19050" marR="28575" marL="28575" anchor="b">
                    <a:lnT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DFE4E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000"/>
                        <a:t>1</a:t>
                      </a:r>
                      <a:endParaRPr b="1" sz="1000"/>
                    </a:p>
                  </a:txBody>
                  <a:tcPr marT="19050" marB="19050" marR="28575" marL="28575" anchor="b">
                    <a:lnT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DFE4E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000"/>
                        <a:t>2</a:t>
                      </a:r>
                      <a:endParaRPr b="1" sz="1000"/>
                    </a:p>
                  </a:txBody>
                  <a:tcPr marT="19050" marB="19050" marR="28575" marL="28575" anchor="b">
                    <a:lnT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DFE4E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000"/>
                        <a:t>1</a:t>
                      </a:r>
                      <a:endParaRPr b="1" sz="1000"/>
                    </a:p>
                  </a:txBody>
                  <a:tcPr marT="19050" marB="19050" marR="28575" marL="28575" anchor="b">
                    <a:lnT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DFE4E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000"/>
                        <a:t>16</a:t>
                      </a:r>
                      <a:endParaRPr b="1" sz="1000"/>
                    </a:p>
                  </a:txBody>
                  <a:tcPr marT="19050" marB="19050" marR="28575" marL="28575" anchor="b">
                    <a:lnT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DFE4E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000"/>
                        <a:t>1</a:t>
                      </a:r>
                      <a:endParaRPr b="1" sz="1000"/>
                    </a:p>
                  </a:txBody>
                  <a:tcPr marT="19050" marB="19050" marR="28575" marL="28575" anchor="b">
                    <a:lnT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DFE4E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000"/>
                        <a:t>47</a:t>
                      </a:r>
                      <a:endParaRPr b="1" sz="1000"/>
                    </a:p>
                  </a:txBody>
                  <a:tcPr marT="19050" marB="19050" marR="28575" marL="28575" anchor="b">
                    <a:lnT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DFE4E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18" title="Grafico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839199" cy="471139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9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PROGETTI D’ISTITUTO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0" name="Google Shape;110;p20"/>
          <p:cNvGraphicFramePr/>
          <p:nvPr/>
        </p:nvGraphicFramePr>
        <p:xfrm>
          <a:off x="349925" y="2095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{6DB65C42-19A2-4E7F-A49B-9E60B616520C}</a:tableStyleId>
              </a:tblPr>
              <a:tblGrid>
                <a:gridCol w="1459950"/>
                <a:gridCol w="1277925"/>
                <a:gridCol w="769900"/>
                <a:gridCol w="998525"/>
                <a:gridCol w="909625"/>
                <a:gridCol w="782600"/>
                <a:gridCol w="2192275"/>
              </a:tblGrid>
              <a:tr h="5031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000">
                          <a:solidFill>
                            <a:srgbClr val="990000"/>
                          </a:solidFill>
                        </a:rPr>
                        <a:t>Titolo</a:t>
                      </a:r>
                      <a:endParaRPr b="1" sz="1000">
                        <a:solidFill>
                          <a:srgbClr val="990000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000">
                          <a:solidFill>
                            <a:srgbClr val="990000"/>
                          </a:solidFill>
                        </a:rPr>
                        <a:t>REFERENTE PROGETTO</a:t>
                      </a:r>
                      <a:endParaRPr b="1" sz="1000">
                        <a:solidFill>
                          <a:srgbClr val="990000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000">
                          <a:solidFill>
                            <a:srgbClr val="990000"/>
                          </a:solidFill>
                        </a:rPr>
                        <a:t>Insegnanti Previsti</a:t>
                      </a:r>
                      <a:endParaRPr b="1" sz="1000">
                        <a:solidFill>
                          <a:srgbClr val="990000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000">
                          <a:solidFill>
                            <a:srgbClr val="990000"/>
                          </a:solidFill>
                        </a:rPr>
                        <a:t>Ore Progettazione</a:t>
                      </a:r>
                      <a:endParaRPr b="1" sz="1000">
                        <a:solidFill>
                          <a:srgbClr val="990000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000">
                          <a:solidFill>
                            <a:srgbClr val="990000"/>
                          </a:solidFill>
                        </a:rPr>
                        <a:t>Ore Didattica</a:t>
                      </a:r>
                      <a:endParaRPr b="1" sz="1000">
                        <a:solidFill>
                          <a:srgbClr val="990000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000">
                          <a:solidFill>
                            <a:srgbClr val="990000"/>
                          </a:solidFill>
                        </a:rPr>
                        <a:t>Ore esperto</a:t>
                      </a:r>
                      <a:endParaRPr b="1" sz="1000">
                        <a:solidFill>
                          <a:srgbClr val="990000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000">
                          <a:solidFill>
                            <a:srgbClr val="990000"/>
                          </a:solidFill>
                        </a:rPr>
                        <a:t>Fondi</a:t>
                      </a:r>
                      <a:endParaRPr b="1" sz="1000">
                        <a:solidFill>
                          <a:srgbClr val="990000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031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Rom-Sinti- Caminanti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Serafino immacolata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10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10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2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Fondi erogati dal comune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920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ALFABETIZZAZIONE ITALIANO L2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FARINELLA PATRIZIA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4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150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FONDI AREE A RISCHIO (EX ART. 9)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9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ALFABETIZZAZIONE ITALIANO L2 (COMUNE)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FARINELLA PATRIZIA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200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200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Fondi erogati dal comune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9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MEDIAZIONE LINGUISTICO-CULTURALE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FARINELLA PATRIZIA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1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100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100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Fondi erogati dal comune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757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Pro-DSA - Progetto di individuazione precoce delle abilità di letto-scrittura.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Bruccoleri Giovanna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16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180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10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FONDI AREE A RISCHIO (EX ART. 9)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75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Good for food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Oddo-Iamundo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4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40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28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FIS(FONDI ISTITUZIONE SCUOLA)solo per ore progettazione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328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>
                          <a:solidFill>
                            <a:srgbClr val="000000"/>
                          </a:solidFill>
                        </a:rPr>
                        <a:t>Lo spazio del gioco nel rispetto del distanziamento fisico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Finetti Claudia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Tutti gli aderenti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Gratuito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5" name="Google Shape;115;p21"/>
          <p:cNvGraphicFramePr/>
          <p:nvPr/>
        </p:nvGraphicFramePr>
        <p:xfrm>
          <a:off x="0" y="1861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{6DB65C42-19A2-4E7F-A49B-9E60B616520C}</a:tableStyleId>
              </a:tblPr>
              <a:tblGrid>
                <a:gridCol w="1365400"/>
                <a:gridCol w="1257125"/>
                <a:gridCol w="1257125"/>
                <a:gridCol w="1257125"/>
                <a:gridCol w="720375"/>
                <a:gridCol w="1410475"/>
                <a:gridCol w="1640500"/>
              </a:tblGrid>
              <a:tr h="5063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000">
                          <a:solidFill>
                            <a:srgbClr val="990000"/>
                          </a:solidFill>
                        </a:rPr>
                        <a:t>Titolo</a:t>
                      </a:r>
                      <a:endParaRPr b="1" sz="1000">
                        <a:solidFill>
                          <a:srgbClr val="990000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000">
                          <a:solidFill>
                            <a:srgbClr val="990000"/>
                          </a:solidFill>
                        </a:rPr>
                        <a:t>REFERENTE PROGETTO</a:t>
                      </a:r>
                      <a:endParaRPr b="1" sz="1000">
                        <a:solidFill>
                          <a:srgbClr val="990000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000">
                          <a:solidFill>
                            <a:srgbClr val="990000"/>
                          </a:solidFill>
                        </a:rPr>
                        <a:t>Insegnanti Previsti</a:t>
                      </a:r>
                      <a:endParaRPr b="1" sz="1000">
                        <a:solidFill>
                          <a:srgbClr val="990000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000">
                          <a:solidFill>
                            <a:srgbClr val="990000"/>
                          </a:solidFill>
                        </a:rPr>
                        <a:t>Ore Progettazione</a:t>
                      </a:r>
                      <a:endParaRPr b="1" sz="1000">
                        <a:solidFill>
                          <a:srgbClr val="990000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000">
                          <a:solidFill>
                            <a:srgbClr val="990000"/>
                          </a:solidFill>
                        </a:rPr>
                        <a:t>Ore Didattica</a:t>
                      </a:r>
                      <a:endParaRPr b="1" sz="1000">
                        <a:solidFill>
                          <a:srgbClr val="990000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000">
                          <a:solidFill>
                            <a:srgbClr val="990000"/>
                          </a:solidFill>
                        </a:rPr>
                        <a:t>Ore esperto</a:t>
                      </a:r>
                      <a:endParaRPr b="1" sz="1000">
                        <a:solidFill>
                          <a:srgbClr val="990000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 sz="1000">
                          <a:solidFill>
                            <a:srgbClr val="990000"/>
                          </a:solidFill>
                        </a:rPr>
                        <a:t>Fondi</a:t>
                      </a:r>
                      <a:endParaRPr b="1" sz="1000">
                        <a:solidFill>
                          <a:srgbClr val="990000"/>
                        </a:solidFill>
                      </a:endParaRPr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785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Taichi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Timoncini Barbara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52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1248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Contributo delle Famiglie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342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IOLEGGOPERCHE'....TANTI LIBRI TANTI SOGNI !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FRANCESCHINI CRISTIANA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tutti i docenti di classe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gratuito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063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Io, gli altri e... i nostri diritti e doveri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Benedetti Alessandra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56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no fondi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342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AGIO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Concetta Soda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6 (tutte le docenti dei bambini di 4 anni)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36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FIS (Fondo Istituzione Scolastica)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063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Logos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Calello Maria Concetta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12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36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66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Fis(Fondo Istituzione Scolastica)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540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Ci leggete una storia...anzi due ?!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Benedetti Alessandra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10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20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FIS (Fondo Istituzione Scolastica)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063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Lezioni in continuità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Roberta Lucchi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6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6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6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FIS (Fondo Istituzione Scolastica)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063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Open day virtuale Testoni - Fioravanti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Lucchi Roberta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8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65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0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000"/>
                        <a:t>FIS (Fondo Istituzione Scolastica)</a:t>
                      </a:r>
                      <a:endParaRPr sz="1000"/>
                    </a:p>
                  </a:txBody>
                  <a:tcPr marT="19050" marB="19050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