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Lst>
  <p:sldSz cy="5143500" cx="9144000"/>
  <p:notesSz cx="6858000" cy="9144000"/>
  <p:embeddedFontLst>
    <p:embeddedFont>
      <p:font typeface="PT Sans Narrow"/>
      <p:regular r:id="rId98"/>
      <p:bold r:id="rId99"/>
    </p:embeddedFont>
    <p:embeddedFont>
      <p:font typeface="Open Sans"/>
      <p:regular r:id="rId100"/>
      <p:bold r:id="rId101"/>
      <p:italic r:id="rId102"/>
      <p:boldItalic r:id="rId10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0F45AE-5AEF-42BB-B635-CA54F217A09A}">
  <a:tblStyle styleId="{BA0F45AE-5AEF-42BB-B635-CA54F217A09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OpenSans-boldItalic.fntdata"/><Relationship Id="rId102" Type="http://schemas.openxmlformats.org/officeDocument/2006/relationships/font" Target="fonts/OpenSans-italic.fntdata"/><Relationship Id="rId101" Type="http://schemas.openxmlformats.org/officeDocument/2006/relationships/font" Target="fonts/OpenSans-bold.fntdata"/><Relationship Id="rId100" Type="http://schemas.openxmlformats.org/officeDocument/2006/relationships/font" Target="fonts/OpenSans-regular.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font" Target="fonts/PTSansNarrow-bold.fntdata"/><Relationship Id="rId10" Type="http://schemas.openxmlformats.org/officeDocument/2006/relationships/slide" Target="slides/slide4.xml"/><Relationship Id="rId98" Type="http://schemas.openxmlformats.org/officeDocument/2006/relationships/font" Target="fonts/PTSansNarrow-regular.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4f9029678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4f9029678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4f9029678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a4f9029678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4f902967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4f902967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6b8ab089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6b8ab089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4f902967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4f902967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4f902967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4f902967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4f902967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4f902967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4f902967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4f902967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4f902967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4f902967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668c49f9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668c49f9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4f90296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4f90296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668c49f9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668c49f9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2c843c2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2c843c2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2c843c26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a2c843c26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668c49f91_2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668c49f91_2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dfda7f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dfda7f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668c49f91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a668c49f91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2c843c26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a2c843c26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2c843c26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a2c843c26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a2c843c26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a2c843c26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668c49f91_2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668c49f91_2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4f902967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4f902967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fda7ff4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dfda7ff4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2c843c1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a2c843c1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a2c843c26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a2c843c26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2c843c26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a2c843c26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a2c843c26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a2c843c26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a668c49f9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a668c49f9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668c49f91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668c49f9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cf6555d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acf6555d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c543cf28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c543cf28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ca10ff56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ca10ff56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4f902967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4f902967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ca10ff565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ca10ff565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ca10ff565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ca10ff565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c543cf28b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c543cf28b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c543cf28b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c543cf28b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c543cf28b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c543cf28b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c543cf28b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c543cf28b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c543cf28b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c543cf28b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c543cf28b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c543cf28b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c415fb82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c415fb82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c415fb826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c415fb826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4f902967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4f902967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c415fb826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c415fb826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c415fb826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c415fb826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c415fb826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c415fb826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acf6555dd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acf6555dd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acf6555dd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acf6555dd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acf6555dd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acf6555dd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a668c49f9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a668c49f9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a668c49f91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a668c49f91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a668c49f91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a668c49f91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a668c49f91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a668c49f91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4f902967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4f902967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dd3a757a8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dd3a757a8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dd3a757a8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dd3a757a8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dd3a757a8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dd3a757a8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dd3a757a8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dd3a757a8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a668c49f91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a668c49f91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dd3a757a8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dd3a757a8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dd3a757a8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dd3a757a8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dd3a757a8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dd3a757a8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dd3a757a8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dd3a757a8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dd3a757a8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dd3a757a8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4f902967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4f902967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dd3a757a8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dd3a757a8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dd3a757a8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dd3a757a8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dd3a757a8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dd3a757a8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dd3a757a8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dd3a757a8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dd3a757a8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dd3a757a8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a668c49f91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a668c49f91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a668c49f91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a668c49f91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a668c49f91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a668c49f91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a668c49f91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a668c49f91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a668c49f91_2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a668c49f91_2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4f902967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4f902967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a668c49f91_2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a668c49f91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a668c49f91_2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a668c49f91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a23aa516c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a23aa516c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a150c78d9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a150c78d9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a9d6c8178e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a9d6c8178e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ac0b5d345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ac0b5d345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a150c78d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a150c78d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a150c78d9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a150c78d9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ac56ba3ac5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ac56ba3ac5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ac56ba3ac5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ac56ba3ac5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23aa516c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23aa516c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ac56ba3ac5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ac56ba3ac5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ac56ba3ac5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ac56ba3ac5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ic5bologna.edu.it/images/pages/20968-118842-LE_SCELTE_STRATEGICHE.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ic5bologna.edu.it/aaa/pages/page_details.php?id=115&amp;page_id=18577"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ic5bologna.edu.it/aaa/pages/page_details.php?id=115&amp;page_id=21009" TargetMode="External"/><Relationship Id="rId4" Type="http://schemas.openxmlformats.org/officeDocument/2006/relationships/hyperlink" Target="https://www.ic5bologna.edu.it/aaa/pages/page_details.php?id=7669&amp;page_id=5378" TargetMode="External"/><Relationship Id="rId5" Type="http://schemas.openxmlformats.org/officeDocument/2006/relationships/hyperlink" Target="https://www.ic5bologna.edu.it/aaa/pages/page_details.php?id=7669&amp;page_id=32673" TargetMode="External"/><Relationship Id="rId6" Type="http://schemas.openxmlformats.org/officeDocument/2006/relationships/hyperlink" Target="https://www.ic5bologna.edu.it/aaa/pages/page_details.php?id=115&amp;page_id=904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www.ic5bologna.edu.it/images/pages/33986-137206-CURRICOLO_EDUCAZIONE__CIVICA_IC5_as_2020-2023.pdf"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1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86300" y="679875"/>
            <a:ext cx="8646000" cy="99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sz="2900"/>
              <a:t>IC 5 BOLOGNA</a:t>
            </a:r>
            <a:endParaRPr sz="2900"/>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PTOF</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ctrTitle"/>
          </p:nvPr>
        </p:nvSpPr>
        <p:spPr>
          <a:xfrm>
            <a:off x="249000" y="1524175"/>
            <a:ext cx="8646000" cy="99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sz="2900"/>
              <a:t>LE  SCELTE STRATEGICHE</a:t>
            </a:r>
            <a:endParaRPr sz="2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3285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Piano di miglioramento</a:t>
            </a:r>
            <a:endParaRPr/>
          </a:p>
        </p:txBody>
      </p:sp>
      <p:sp>
        <p:nvSpPr>
          <p:cNvPr id="125" name="Google Shape;125;p23"/>
          <p:cNvSpPr txBox="1"/>
          <p:nvPr>
            <p:ph idx="1" type="body"/>
          </p:nvPr>
        </p:nvSpPr>
        <p:spPr>
          <a:xfrm>
            <a:off x="311700" y="1035975"/>
            <a:ext cx="8520600" cy="392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Il piano di miglioramento dell’istituto, consultabile sul </a:t>
            </a:r>
            <a:r>
              <a:rPr lang="it" u="sng">
                <a:solidFill>
                  <a:schemeClr val="hlink"/>
                </a:solidFill>
                <a:hlinkClick r:id="rId3"/>
              </a:rPr>
              <a:t>sito</a:t>
            </a:r>
            <a:r>
              <a:rPr lang="it"/>
              <a:t>, si prefigge i seguenti obiettivi:</a:t>
            </a:r>
            <a:endParaRPr/>
          </a:p>
          <a:p>
            <a:pPr indent="-342900" lvl="0" marL="457200" rtl="0" algn="l">
              <a:spcBef>
                <a:spcPts val="1600"/>
              </a:spcBef>
              <a:spcAft>
                <a:spcPts val="0"/>
              </a:spcAft>
              <a:buSzPts val="1800"/>
              <a:buChar char="●"/>
            </a:pPr>
            <a:r>
              <a:rPr lang="it"/>
              <a:t>Migliorare i risultati degli allievi per renderli più omogenei tra i plessi della scuola primaria e tra le classi della scuola secondaria.</a:t>
            </a:r>
            <a:endParaRPr/>
          </a:p>
          <a:p>
            <a:pPr indent="-342900" lvl="0" marL="457200" rtl="0" algn="l">
              <a:spcBef>
                <a:spcPts val="0"/>
              </a:spcBef>
              <a:spcAft>
                <a:spcPts val="0"/>
              </a:spcAft>
              <a:buSzPts val="1800"/>
              <a:buChar char="●"/>
            </a:pPr>
            <a:r>
              <a:rPr lang="it"/>
              <a:t>Migliorare gli esiti di matematica delle classi quinte  nel corso del triennio 2019/2022.</a:t>
            </a:r>
            <a:endParaRPr/>
          </a:p>
          <a:p>
            <a:pPr indent="-342900" lvl="0" marL="457200" rtl="0" algn="l">
              <a:spcBef>
                <a:spcPts val="0"/>
              </a:spcBef>
              <a:spcAft>
                <a:spcPts val="0"/>
              </a:spcAft>
              <a:buSzPts val="1800"/>
              <a:buChar char="●"/>
            </a:pPr>
            <a:r>
              <a:rPr lang="it"/>
              <a:t>Sviluppare entro il triennio n.12 programmazioni per competenza in verticale che oltre a riguardare singoli docenti, coinvolgano in interventi progettuali comuni i consigli di classe.</a:t>
            </a:r>
            <a:endParaRPr/>
          </a:p>
          <a:p>
            <a:pPr indent="-342900" lvl="0" marL="457200" rtl="0" algn="l">
              <a:spcBef>
                <a:spcPts val="0"/>
              </a:spcBef>
              <a:spcAft>
                <a:spcPts val="0"/>
              </a:spcAft>
              <a:buSzPts val="1800"/>
              <a:buChar char="●"/>
            </a:pPr>
            <a:r>
              <a:rPr lang="it"/>
              <a:t>Migliorare i risultati a distanza nel corso del triennio 2019/2020.</a:t>
            </a:r>
            <a:endParaRPr/>
          </a:p>
          <a:p>
            <a:pPr indent="0" lvl="0" marL="0" rtl="0" algn="l">
              <a:spcBef>
                <a:spcPts val="1600"/>
              </a:spcBef>
              <a:spcAft>
                <a:spcPts val="1600"/>
              </a:spcAft>
              <a:buNone/>
            </a:pPr>
            <a:r>
              <a:rPr lang="it"/>
              <a:t>Tali obiettivi sono stati desunti dalle priorità emerse dal RAV.</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Priorità desunte dal RAV</a:t>
            </a:r>
            <a:endParaRPr/>
          </a:p>
        </p:txBody>
      </p:sp>
      <p:sp>
        <p:nvSpPr>
          <p:cNvPr id="131" name="Google Shape;131;p24"/>
          <p:cNvSpPr txBox="1"/>
          <p:nvPr/>
        </p:nvSpPr>
        <p:spPr>
          <a:xfrm>
            <a:off x="419575" y="1087500"/>
            <a:ext cx="6684000" cy="9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800">
                <a:solidFill>
                  <a:srgbClr val="666666"/>
                </a:solidFill>
                <a:latin typeface="Open Sans"/>
                <a:ea typeface="Open Sans"/>
                <a:cs typeface="Open Sans"/>
                <a:sym typeface="Open Sans"/>
              </a:rPr>
              <a:t>Risultati scolastici</a:t>
            </a:r>
            <a:endParaRPr b="1" sz="18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b="1" sz="1800">
              <a:solidFill>
                <a:srgbClr val="666666"/>
              </a:solidFill>
              <a:latin typeface="Open Sans"/>
              <a:ea typeface="Open Sans"/>
              <a:cs typeface="Open Sans"/>
              <a:sym typeface="Open Sans"/>
            </a:endParaRPr>
          </a:p>
          <a:p>
            <a:pPr indent="0" lvl="0" marL="0" rtl="0" algn="l">
              <a:spcBef>
                <a:spcPts val="0"/>
              </a:spcBef>
              <a:spcAft>
                <a:spcPts val="0"/>
              </a:spcAft>
              <a:buNone/>
            </a:pPr>
            <a:r>
              <a:rPr b="1" lang="it">
                <a:latin typeface="Open Sans"/>
                <a:ea typeface="Open Sans"/>
                <a:cs typeface="Open Sans"/>
                <a:sym typeface="Open Sans"/>
              </a:rPr>
              <a:t>Priorità</a:t>
            </a:r>
            <a:endParaRPr b="1">
              <a:latin typeface="Open Sans"/>
              <a:ea typeface="Open Sans"/>
              <a:cs typeface="Open Sans"/>
              <a:sym typeface="Open Sans"/>
            </a:endParaRPr>
          </a:p>
          <a:p>
            <a:pPr indent="0" lvl="0" marL="0" rtl="0" algn="l">
              <a:spcBef>
                <a:spcPts val="0"/>
              </a:spcBef>
              <a:spcAft>
                <a:spcPts val="0"/>
              </a:spcAft>
              <a:buNone/>
            </a:pPr>
            <a:r>
              <a:t/>
            </a:r>
            <a:endParaRPr b="1">
              <a:latin typeface="Open Sans"/>
              <a:ea typeface="Open Sans"/>
              <a:cs typeface="Open Sans"/>
              <a:sym typeface="Open Sans"/>
            </a:endParaRPr>
          </a:p>
          <a:p>
            <a:pPr indent="0" lvl="0" marL="0" rtl="0" algn="l">
              <a:spcBef>
                <a:spcPts val="0"/>
              </a:spcBef>
              <a:spcAft>
                <a:spcPts val="0"/>
              </a:spcAft>
              <a:buNone/>
            </a:pPr>
            <a:r>
              <a:rPr lang="it">
                <a:latin typeface="Open Sans"/>
                <a:ea typeface="Open Sans"/>
                <a:cs typeface="Open Sans"/>
                <a:sym typeface="Open Sans"/>
              </a:rPr>
              <a:t>Migliorare la media in italiano delle classi quinte primaria e classi prime secondarie.</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32" name="Google Shape;132;p24"/>
          <p:cNvSpPr txBox="1"/>
          <p:nvPr/>
        </p:nvSpPr>
        <p:spPr>
          <a:xfrm>
            <a:off x="311700" y="1913825"/>
            <a:ext cx="77820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1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b="1" sz="19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b="1" sz="1900">
              <a:solidFill>
                <a:srgbClr val="666666"/>
              </a:solidFill>
              <a:latin typeface="Open Sans"/>
              <a:ea typeface="Open Sans"/>
              <a:cs typeface="Open Sans"/>
              <a:sym typeface="Open Sans"/>
            </a:endParaRPr>
          </a:p>
          <a:p>
            <a:pPr indent="0" lvl="0" marL="0" rtl="0" algn="l">
              <a:spcBef>
                <a:spcPts val="0"/>
              </a:spcBef>
              <a:spcAft>
                <a:spcPts val="0"/>
              </a:spcAft>
              <a:buNone/>
            </a:pPr>
            <a:r>
              <a:rPr b="1" lang="it" sz="1900">
                <a:solidFill>
                  <a:srgbClr val="666666"/>
                </a:solidFill>
                <a:latin typeface="Open Sans"/>
                <a:ea typeface="Open Sans"/>
                <a:cs typeface="Open Sans"/>
                <a:sym typeface="Open Sans"/>
              </a:rPr>
              <a:t>Risultati nelle Prove Standardizzate Nazionali</a:t>
            </a:r>
            <a:endParaRPr b="1" sz="19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b="1" sz="1900">
              <a:solidFill>
                <a:srgbClr val="666666"/>
              </a:solidFill>
              <a:latin typeface="Open Sans"/>
              <a:ea typeface="Open Sans"/>
              <a:cs typeface="Open Sans"/>
              <a:sym typeface="Open Sans"/>
            </a:endParaRPr>
          </a:p>
          <a:p>
            <a:pPr indent="0" lvl="0" marL="0" rtl="0" algn="l">
              <a:spcBef>
                <a:spcPts val="0"/>
              </a:spcBef>
              <a:spcAft>
                <a:spcPts val="0"/>
              </a:spcAft>
              <a:buNone/>
            </a:pPr>
            <a:r>
              <a:rPr b="1" lang="it" sz="1500">
                <a:latin typeface="Open Sans"/>
                <a:ea typeface="Open Sans"/>
                <a:cs typeface="Open Sans"/>
                <a:sym typeface="Open Sans"/>
              </a:rPr>
              <a:t>Priorità</a:t>
            </a:r>
            <a:endParaRPr b="1" sz="1500">
              <a:latin typeface="Open Sans"/>
              <a:ea typeface="Open Sans"/>
              <a:cs typeface="Open Sans"/>
              <a:sym typeface="Open Sans"/>
            </a:endParaRPr>
          </a:p>
          <a:p>
            <a:pPr indent="0" lvl="0" marL="0" rtl="0" algn="l">
              <a:spcBef>
                <a:spcPts val="0"/>
              </a:spcBef>
              <a:spcAft>
                <a:spcPts val="0"/>
              </a:spcAft>
              <a:buNone/>
            </a:pPr>
            <a:r>
              <a:rPr lang="it" sz="1600">
                <a:latin typeface="Open Sans"/>
                <a:ea typeface="Open Sans"/>
                <a:cs typeface="Open Sans"/>
                <a:sym typeface="Open Sans"/>
              </a:rPr>
              <a:t>Migliorare i livelli di matematica nelle prove standardizzate nelle classi quinte.</a:t>
            </a:r>
            <a:endParaRPr sz="1600">
              <a:latin typeface="Open Sans"/>
              <a:ea typeface="Open Sans"/>
              <a:cs typeface="Open Sans"/>
              <a:sym typeface="Open Sans"/>
            </a:endParaRPr>
          </a:p>
          <a:p>
            <a:pPr indent="0" lvl="0" marL="0" rtl="0" algn="l">
              <a:spcBef>
                <a:spcPts val="0"/>
              </a:spcBef>
              <a:spcAft>
                <a:spcPts val="0"/>
              </a:spcAft>
              <a:buNone/>
            </a:pPr>
            <a:r>
              <a:t/>
            </a:r>
            <a:endParaRPr b="1" sz="1900">
              <a:solidFill>
                <a:srgbClr val="666666"/>
              </a:solidFill>
              <a:latin typeface="Open Sans"/>
              <a:ea typeface="Open Sans"/>
              <a:cs typeface="Open Sans"/>
              <a:sym typeface="Open Sans"/>
            </a:endParaRPr>
          </a:p>
          <a:p>
            <a:pPr indent="0" lvl="0" marL="0" rtl="0" algn="l">
              <a:spcBef>
                <a:spcPts val="0"/>
              </a:spcBef>
              <a:spcAft>
                <a:spcPts val="0"/>
              </a:spcAft>
              <a:buNone/>
            </a:pPr>
            <a:r>
              <a:rPr b="1" lang="it" sz="1900">
                <a:solidFill>
                  <a:srgbClr val="666666"/>
                </a:solidFill>
                <a:latin typeface="Open Sans"/>
                <a:ea typeface="Open Sans"/>
                <a:cs typeface="Open Sans"/>
                <a:sym typeface="Open Sans"/>
              </a:rPr>
              <a:t>	</a:t>
            </a:r>
            <a:endParaRPr b="1" sz="1900">
              <a:latin typeface="Open Sans"/>
              <a:ea typeface="Open Sans"/>
              <a:cs typeface="Open Sans"/>
              <a:sym typeface="Open Sans"/>
            </a:endParaRPr>
          </a:p>
          <a:p>
            <a:pPr indent="0" lvl="0" marL="0" rtl="0" algn="l">
              <a:spcBef>
                <a:spcPts val="0"/>
              </a:spcBef>
              <a:spcAft>
                <a:spcPts val="0"/>
              </a:spcAft>
              <a:buNone/>
            </a:pPr>
            <a:r>
              <a:rPr b="1" lang="it" sz="1900">
                <a:solidFill>
                  <a:srgbClr val="666666"/>
                </a:solidFill>
                <a:latin typeface="Open Sans"/>
                <a:ea typeface="Open Sans"/>
                <a:cs typeface="Open Sans"/>
                <a:sym typeface="Open Sans"/>
              </a:rPr>
              <a:t>	</a:t>
            </a:r>
            <a:endParaRPr b="1" sz="190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idx="1" type="body"/>
          </p:nvPr>
        </p:nvSpPr>
        <p:spPr>
          <a:xfrm>
            <a:off x="308325" y="608200"/>
            <a:ext cx="8523900" cy="396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it">
                <a:solidFill>
                  <a:srgbClr val="666666"/>
                </a:solidFill>
              </a:rPr>
              <a:t>Competenze  Chiave Europee</a:t>
            </a:r>
            <a:endParaRPr b="1">
              <a:solidFill>
                <a:srgbClr val="666666"/>
              </a:solidFill>
            </a:endParaRPr>
          </a:p>
          <a:p>
            <a:pPr indent="0" lvl="0" marL="0" rtl="0" algn="l">
              <a:lnSpc>
                <a:spcPct val="100000"/>
              </a:lnSpc>
              <a:spcBef>
                <a:spcPts val="0"/>
              </a:spcBef>
              <a:spcAft>
                <a:spcPts val="0"/>
              </a:spcAft>
              <a:buNone/>
            </a:pPr>
            <a:r>
              <a:t/>
            </a:r>
            <a:endParaRPr b="1" sz="1400">
              <a:solidFill>
                <a:srgbClr val="000000"/>
              </a:solidFill>
            </a:endParaRPr>
          </a:p>
          <a:p>
            <a:pPr indent="0" lvl="0" marL="0" rtl="0" algn="l">
              <a:lnSpc>
                <a:spcPct val="100000"/>
              </a:lnSpc>
              <a:spcBef>
                <a:spcPts val="0"/>
              </a:spcBef>
              <a:spcAft>
                <a:spcPts val="0"/>
              </a:spcAft>
              <a:buNone/>
            </a:pPr>
            <a:r>
              <a:rPr b="1" lang="it" sz="1400">
                <a:solidFill>
                  <a:srgbClr val="000000"/>
                </a:solidFill>
              </a:rPr>
              <a:t>Priorità</a:t>
            </a:r>
            <a:endParaRPr b="1" sz="1400">
              <a:solidFill>
                <a:srgbClr val="000000"/>
              </a:solidFill>
            </a:endParaRPr>
          </a:p>
          <a:p>
            <a:pPr indent="0" lvl="0" marL="0" rtl="0" algn="l">
              <a:lnSpc>
                <a:spcPct val="100000"/>
              </a:lnSpc>
              <a:spcBef>
                <a:spcPts val="0"/>
              </a:spcBef>
              <a:spcAft>
                <a:spcPts val="0"/>
              </a:spcAft>
              <a:buNone/>
            </a:pPr>
            <a:r>
              <a:t/>
            </a:r>
            <a:endParaRPr b="1" sz="1400">
              <a:solidFill>
                <a:srgbClr val="000000"/>
              </a:solidFill>
            </a:endParaRPr>
          </a:p>
          <a:p>
            <a:pPr indent="0" lvl="0" marL="0" rtl="0" algn="l">
              <a:lnSpc>
                <a:spcPct val="100000"/>
              </a:lnSpc>
              <a:spcBef>
                <a:spcPts val="0"/>
              </a:spcBef>
              <a:spcAft>
                <a:spcPts val="0"/>
              </a:spcAft>
              <a:buNone/>
            </a:pPr>
            <a:r>
              <a:rPr lang="it" sz="1600">
                <a:solidFill>
                  <a:srgbClr val="000000"/>
                </a:solidFill>
              </a:rPr>
              <a:t>Potenziamento della didattica e della valutazione per competenze sia a livello individuale che collegiale</a:t>
            </a:r>
            <a:endParaRPr sz="1600">
              <a:solidFill>
                <a:srgbClr val="000000"/>
              </a:solidFill>
            </a:endParaRPr>
          </a:p>
          <a:p>
            <a:pPr indent="0" lvl="0" marL="0" rtl="0" algn="l">
              <a:spcBef>
                <a:spcPts val="0"/>
              </a:spcBef>
              <a:spcAft>
                <a:spcPts val="1600"/>
              </a:spcAft>
              <a:buNone/>
            </a:pPr>
            <a:r>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Obiettivi Formativi prioritari</a:t>
            </a:r>
            <a:endParaRPr/>
          </a:p>
        </p:txBody>
      </p:sp>
      <p:sp>
        <p:nvSpPr>
          <p:cNvPr id="143" name="Google Shape;143;p26"/>
          <p:cNvSpPr txBox="1"/>
          <p:nvPr>
            <p:ph idx="1" type="body"/>
          </p:nvPr>
        </p:nvSpPr>
        <p:spPr>
          <a:xfrm>
            <a:off x="311700" y="1152475"/>
            <a:ext cx="8520600" cy="37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it">
                <a:solidFill>
                  <a:srgbClr val="000000"/>
                </a:solidFill>
                <a:latin typeface="Calibri"/>
                <a:ea typeface="Calibri"/>
                <a:cs typeface="Calibri"/>
                <a:sym typeface="Calibri"/>
              </a:rPr>
              <a:t>1 ) valorizzazione e potenziamento delle competenze linguistiche, con particolare riferimento all'italiano nonché alla lingua inglese e ad altre lingue dell'Unione europea, anche mediante l'utilizzo della metodologia Content language integrated learning</a:t>
            </a:r>
            <a:endParaRPr i="1">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400">
              <a:solidFill>
                <a:srgbClr val="000000"/>
              </a:solidFill>
            </a:endParaRPr>
          </a:p>
          <a:p>
            <a:pPr indent="0" lvl="0" marL="0" rtl="0" algn="l">
              <a:spcBef>
                <a:spcPts val="0"/>
              </a:spcBef>
              <a:spcAft>
                <a:spcPts val="0"/>
              </a:spcAft>
              <a:buClr>
                <a:schemeClr val="dk1"/>
              </a:buClr>
              <a:buSzPts val="1100"/>
              <a:buFont typeface="Arial"/>
              <a:buNone/>
            </a:pPr>
            <a:r>
              <a:rPr i="1" lang="it">
                <a:solidFill>
                  <a:srgbClr val="000000"/>
                </a:solidFill>
                <a:latin typeface="Calibri"/>
                <a:ea typeface="Calibri"/>
                <a:cs typeface="Calibri"/>
                <a:sym typeface="Calibri"/>
              </a:rPr>
              <a:t>2 ) potenziamento delle competenze matematico-logiche e scientifiche</a:t>
            </a:r>
            <a:endParaRPr i="1">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400">
              <a:solidFill>
                <a:srgbClr val="000000"/>
              </a:solidFill>
            </a:endParaRPr>
          </a:p>
          <a:p>
            <a:pPr indent="0" lvl="0" marL="0" rtl="0" algn="l">
              <a:spcBef>
                <a:spcPts val="0"/>
              </a:spcBef>
              <a:spcAft>
                <a:spcPts val="0"/>
              </a:spcAft>
              <a:buClr>
                <a:schemeClr val="dk1"/>
              </a:buClr>
              <a:buSzPts val="1100"/>
              <a:buFont typeface="Arial"/>
              <a:buNone/>
            </a:pPr>
            <a:r>
              <a:rPr i="1" lang="it">
                <a:solidFill>
                  <a:srgbClr val="000000"/>
                </a:solidFill>
                <a:latin typeface="Calibri"/>
                <a:ea typeface="Calibri"/>
                <a:cs typeface="Calibri"/>
                <a:sym typeface="Calibri"/>
              </a:rPr>
              <a:t>3 ) sviluppo delle competenze in materia di cittadinanza attiva e democratica attraverso la valorizzazione dell'educazione interculturale e alla pace, il rispetto delle differenze e il dialogo tra le culture, il sostegno dell'assunzione di responsabilità nonché della solidarietà e della cura dei beni comuni e della consapevolezza dei diritti e dei doveri; potenziamento delle conoscenze in materia giuridica ed economico-finanziaria e di educazione all'autoimprenditorialità</a:t>
            </a:r>
            <a:endParaRPr i="1">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idx="1" type="body"/>
          </p:nvPr>
        </p:nvSpPr>
        <p:spPr>
          <a:xfrm>
            <a:off x="347075" y="291150"/>
            <a:ext cx="8520600" cy="456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it">
                <a:solidFill>
                  <a:srgbClr val="000000"/>
                </a:solidFill>
                <a:latin typeface="Calibri"/>
                <a:ea typeface="Calibri"/>
                <a:cs typeface="Calibri"/>
                <a:sym typeface="Calibri"/>
              </a:rPr>
              <a:t>4 ) potenziamento delle metodologie laboratoriali e delle attività di laboratorio</a:t>
            </a:r>
            <a:endParaRPr i="1">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a:solidFill>
                <a:srgbClr val="000000"/>
              </a:solidFill>
              <a:latin typeface="Calibri"/>
              <a:ea typeface="Calibri"/>
              <a:cs typeface="Calibri"/>
              <a:sym typeface="Calibri"/>
            </a:endParaRPr>
          </a:p>
          <a:p>
            <a:pPr indent="0" lvl="0" marL="0" rtl="0" algn="l">
              <a:spcBef>
                <a:spcPts val="0"/>
              </a:spcBef>
              <a:spcAft>
                <a:spcPts val="0"/>
              </a:spcAft>
              <a:buNone/>
            </a:pPr>
            <a:r>
              <a:rPr i="1" lang="it">
                <a:solidFill>
                  <a:srgbClr val="000000"/>
                </a:solidFill>
                <a:latin typeface="Calibri"/>
                <a:ea typeface="Calibri"/>
                <a:cs typeface="Calibri"/>
                <a:sym typeface="Calibri"/>
              </a:rPr>
              <a:t>5 ) prevenzione e contrasto della dispersione scolastica, di ogni forma di discriminazione e del bullismo, anche informatico; potenziamento dell'inclusione scolastica e del diritto allo studio degli alunni con bisogni educativi speciali attraverso percorsi individualizzati e personalizzati anche con il supporto e la collaborazione dei servizi socio-sanitari ed educativi del territorio e delle associazioni di settore e l'applicazione delle linee di indirizzo per favorire il diritto allo studio degli alunni adottati, emanate dal Ministero dell'istruzione, dell'università e della ricerca il 18 dicembre 2014</a:t>
            </a:r>
            <a:endParaRPr i="1">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it">
                <a:solidFill>
                  <a:srgbClr val="000000"/>
                </a:solidFill>
                <a:latin typeface="Calibri"/>
                <a:ea typeface="Calibri"/>
                <a:cs typeface="Calibri"/>
                <a:sym typeface="Calibri"/>
              </a:rPr>
              <a:t>6 ) valorizzazione della scuola intesa come comunità attiva, aperta al territorio e in grado di sviluppare e aumentare l'interazione con le famiglie e con la comunità locale, comprese le organizzazioni del terzo settore e le imprese</a:t>
            </a:r>
            <a:endParaRPr i="1">
              <a:solidFill>
                <a:srgbClr val="000000"/>
              </a:solidFill>
              <a:latin typeface="Calibri"/>
              <a:ea typeface="Calibri"/>
              <a:cs typeface="Calibri"/>
              <a:sym typeface="Calibri"/>
            </a:endParaRPr>
          </a:p>
          <a:p>
            <a:pPr indent="0" lvl="0" marL="0" rtl="0" algn="l">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idx="1" type="body"/>
          </p:nvPr>
        </p:nvSpPr>
        <p:spPr>
          <a:xfrm>
            <a:off x="97225" y="330600"/>
            <a:ext cx="8735100" cy="42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it" sz="2000">
                <a:solidFill>
                  <a:srgbClr val="000000"/>
                </a:solidFill>
                <a:latin typeface="Calibri"/>
                <a:ea typeface="Calibri"/>
                <a:cs typeface="Calibri"/>
                <a:sym typeface="Calibri"/>
              </a:rPr>
              <a:t>7 ) apertura pomeridiana delle scuole e riduzione del numero di alunni e di studenti per classe o per articolazioni di gruppi di classi, anche con potenziamento del tempo scolastico o rimodulazione del monte orario rispetto a quanto indicato dal regolamento di cui al decreto del Presidente della Repubblica 20 marzo 2009, n. 89</a:t>
            </a:r>
            <a:endParaRPr i="1" sz="2000">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2000">
              <a:solidFill>
                <a:srgbClr val="000000"/>
              </a:solidFill>
              <a:latin typeface="Calibri"/>
              <a:ea typeface="Calibri"/>
              <a:cs typeface="Calibri"/>
              <a:sym typeface="Calibri"/>
            </a:endParaRPr>
          </a:p>
          <a:p>
            <a:pPr indent="0" lvl="0" marL="0" rtl="0" algn="l">
              <a:spcBef>
                <a:spcPts val="0"/>
              </a:spcBef>
              <a:spcAft>
                <a:spcPts val="0"/>
              </a:spcAft>
              <a:buNone/>
            </a:pPr>
            <a:r>
              <a:rPr i="1" lang="it" sz="2000">
                <a:solidFill>
                  <a:srgbClr val="000000"/>
                </a:solidFill>
                <a:latin typeface="Calibri"/>
                <a:ea typeface="Calibri"/>
                <a:cs typeface="Calibri"/>
                <a:sym typeface="Calibri"/>
              </a:rPr>
              <a:t>8 ) alfabetizzazione e perfezionamento dell'italiano come lingua seconda attraverso corsi e laboratori per studenti di cittadinanza o di lingua non italiana, da organizzare anche in collaborazione con gli enti locali e il terzo settore, con l'apporto delle comunità di origine, delle famiglie e dei mediatori culturali</a:t>
            </a:r>
            <a:endParaRPr i="1" sz="2000">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2000">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it" sz="2000">
                <a:solidFill>
                  <a:srgbClr val="000000"/>
                </a:solidFill>
                <a:latin typeface="Calibri"/>
                <a:ea typeface="Calibri"/>
                <a:cs typeface="Calibri"/>
                <a:sym typeface="Calibri"/>
              </a:rPr>
              <a:t>9 ) definizione di un sistema di orientamento </a:t>
            </a:r>
            <a:endParaRPr i="1" sz="2000">
              <a:solidFill>
                <a:srgbClr val="000000"/>
              </a:solidFill>
              <a:latin typeface="Calibri"/>
              <a:ea typeface="Calibri"/>
              <a:cs typeface="Calibri"/>
              <a:sym typeface="Calibri"/>
            </a:endParaRPr>
          </a:p>
          <a:p>
            <a:pPr indent="0" lvl="0" marL="0" rtl="0" algn="l">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PRINCIPALI ELEMENTI DI INNOVAZIONE</a:t>
            </a:r>
            <a:endParaRPr/>
          </a:p>
        </p:txBody>
      </p:sp>
      <p:sp>
        <p:nvSpPr>
          <p:cNvPr id="159" name="Google Shape;159;p29"/>
          <p:cNvSpPr txBox="1"/>
          <p:nvPr>
            <p:ph idx="1" type="body"/>
          </p:nvPr>
        </p:nvSpPr>
        <p:spPr>
          <a:xfrm>
            <a:off x="102150" y="106947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it" sz="1500">
                <a:solidFill>
                  <a:srgbClr val="000000"/>
                </a:solidFill>
                <a:latin typeface="Calibri"/>
                <a:ea typeface="Calibri"/>
                <a:cs typeface="Calibri"/>
                <a:sym typeface="Calibri"/>
              </a:rPr>
              <a:t>Uno degli obiettivi principali del nostro Istituto è quello di creare un luogo in cui alunni, insegnanti e personale Ata si sentano accolti e dove le diverse proposte didattiche vengano percepite come un’opportunità per crescere e migliorarsi insieme. Attualmente, infatti, nel nostro Istituto si cerca di promuovere una didattica collaborativa, fondata sul team teaching, sull'interdisciplinarietà, sulla ricerca, la progettazione, la continuità orizzontale e verticale fra i vari ordini e gradi di scuola. Per poter fornire un’offerta formativa che vada in questa direzione le diverse figure di sistema per le Aree PTOF-RAV-PDM, Integrazione, Intercultura, Disagio e contrasto alla dispersione scolastica, Cittadinanza, Ambiente, Salute e Sicurezza, Continuità dall'infanzia alla secondaria, Orientamento oltre a lavorare in sinergia sono affiancate da un gruppo di lavoro per approfondimenti, promozione e diffusione delle buone pratiche nelle varie aree. Per quanto riguarda l’innovazione dal punto di vista tecnologico si sta perseguendo l’obiettivo di dotare ogni plesso di Lim e pc per poter sviluppare attività laboratoriali e interattive.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idx="1" type="body"/>
          </p:nvPr>
        </p:nvSpPr>
        <p:spPr>
          <a:xfrm>
            <a:off x="311700" y="92050"/>
            <a:ext cx="8520600" cy="48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it" sz="1500">
                <a:solidFill>
                  <a:srgbClr val="000000"/>
                </a:solidFill>
                <a:latin typeface="Calibri"/>
                <a:ea typeface="Calibri"/>
                <a:cs typeface="Calibri"/>
                <a:sym typeface="Calibri"/>
              </a:rPr>
              <a:t>Inoltre l’Istituto è dotato di un atelier creativo “Semi di futuro” che ha l’obiettivo di sviluppare attività didattiche collegate all’educazione alimentare partendo dalla multiculturalità. E’ anche in fase di allestimento presso la sede della scuola secondaria di primo grado un Future Lab in cui si potranno sviluppare progetti di web radio, didattica interattiva e video editing.</a:t>
            </a:r>
            <a:endParaRPr i="1" sz="1500">
              <a:solidFill>
                <a:srgbClr val="000000"/>
              </a:solidFill>
              <a:latin typeface="Calibri"/>
              <a:ea typeface="Calibri"/>
              <a:cs typeface="Calibri"/>
              <a:sym typeface="Calibri"/>
            </a:endParaRPr>
          </a:p>
          <a:p>
            <a:pPr indent="0" lvl="0" marL="0" rtl="0" algn="l">
              <a:spcBef>
                <a:spcPts val="0"/>
              </a:spcBef>
              <a:spcAft>
                <a:spcPts val="0"/>
              </a:spcAft>
              <a:buNone/>
            </a:pPr>
            <a:r>
              <a:rPr i="1" lang="it" sz="1500">
                <a:solidFill>
                  <a:srgbClr val="000000"/>
                </a:solidFill>
                <a:latin typeface="Calibri"/>
                <a:ea typeface="Calibri"/>
                <a:cs typeface="Calibri"/>
                <a:sym typeface="Calibri"/>
              </a:rPr>
              <a:t>La scuola offre agli insegnanti corsi per acquisire le conoscenze necessarie per l’utilizzo delle nuove tecnologie e per la didattica a distanza oltre a corsi per l’innovazione didattica quali corsi di Outdoor education e corsi di counseling. Il nostro Istituto espande la propria offerta formativa in maniera differenziata ed articolata, attraverso l’attuazione di progetti e iniziative rispondenti alle finalità descritte e all’orizzonte di esperienze e di interessi degli alunni.  Molti di essi vengono attuati anche attraverso la collaborazione con altri enti, cooperative e /o associazioni presenti sul territorio. Dal punto di vista formativo, i progetti sono parte integrante del percorso curricolare. </a:t>
            </a:r>
            <a:endParaRPr i="1" sz="1500">
              <a:solidFill>
                <a:srgbClr val="000000"/>
              </a:solidFill>
              <a:latin typeface="Calibri"/>
              <a:ea typeface="Calibri"/>
              <a:cs typeface="Calibri"/>
              <a:sym typeface="Calibri"/>
            </a:endParaRPr>
          </a:p>
          <a:p>
            <a:pPr indent="0" lvl="0" marL="0" rtl="0" algn="l">
              <a:spcBef>
                <a:spcPts val="0"/>
              </a:spcBef>
              <a:spcAft>
                <a:spcPts val="0"/>
              </a:spcAft>
              <a:buNone/>
            </a:pPr>
            <a:r>
              <a:rPr i="1" lang="it" sz="1500">
                <a:solidFill>
                  <a:srgbClr val="000000"/>
                </a:solidFill>
                <a:latin typeface="Calibri"/>
                <a:ea typeface="Calibri"/>
                <a:cs typeface="Calibri"/>
                <a:sym typeface="Calibri"/>
              </a:rPr>
              <a:t>Il nostro Istituto individua come punto cardine dell'innovazione, il benessere organizzativo di tutto il personale  e dell'utenza che vi opera. Un elemento cardine come punto di avvio e di conclusione di un percorso scolastico, è la collaborazione con le famiglie che trova un' esplicitazione nel Patto di corresponsabilità,  un documento finalizzato a definire in maniera dettagliata e condivisa diritti e doveri nel rapporto tra Istituzione scolastica, studenti e famiglie. Con questo documento si costruisce un’alleanza educativa tra famiglia, scuola ed operatori scolastici. </a:t>
            </a:r>
            <a:endParaRPr i="1" sz="1500">
              <a:solidFill>
                <a:srgbClr val="000000"/>
              </a:solidFill>
              <a:latin typeface="Calibri"/>
              <a:ea typeface="Calibri"/>
              <a:cs typeface="Calibri"/>
              <a:sym typeface="Calibri"/>
            </a:endParaRPr>
          </a:p>
          <a:p>
            <a:pPr indent="0" lvl="0" marL="0" rtl="0" algn="l">
              <a:spcBef>
                <a:spcPts val="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ORGANIZZAZIONE</a:t>
            </a:r>
            <a:endParaRPr/>
          </a:p>
        </p:txBody>
      </p:sp>
      <p:graphicFrame>
        <p:nvGraphicFramePr>
          <p:cNvPr id="170" name="Google Shape;170;p31"/>
          <p:cNvGraphicFramePr/>
          <p:nvPr/>
        </p:nvGraphicFramePr>
        <p:xfrm>
          <a:off x="952500" y="1809750"/>
          <a:ext cx="3000000" cy="3000000"/>
        </p:xfrm>
        <a:graphic>
          <a:graphicData uri="http://schemas.openxmlformats.org/drawingml/2006/table">
            <a:tbl>
              <a:tblPr>
                <a:noFill/>
                <a:tableStyleId>{BA0F45AE-5AEF-42BB-B635-CA54F217A09A}</a:tableStyleId>
              </a:tblPr>
              <a:tblGrid>
                <a:gridCol w="2413000"/>
                <a:gridCol w="2413000"/>
                <a:gridCol w="2413000"/>
              </a:tblGrid>
              <a:tr h="381000">
                <a:tc>
                  <a:txBody>
                    <a:bodyPr/>
                    <a:lstStyle/>
                    <a:p>
                      <a:pPr indent="0" lvl="0" marL="0" rtl="0" algn="l">
                        <a:spcBef>
                          <a:spcPts val="0"/>
                        </a:spcBef>
                        <a:spcAft>
                          <a:spcPts val="0"/>
                        </a:spcAft>
                        <a:buNone/>
                      </a:pPr>
                      <a:r>
                        <a:rPr lang="it"/>
                        <a:t>SCUOLA DELL’INFANZIA</a:t>
                      </a:r>
                      <a:endParaRPr/>
                    </a:p>
                  </a:txBody>
                  <a:tcPr marT="91425" marB="91425" marR="91425" marL="91425"/>
                </a:tc>
                <a:tc>
                  <a:txBody>
                    <a:bodyPr/>
                    <a:lstStyle/>
                    <a:p>
                      <a:pPr indent="0" lvl="0" marL="0" rtl="0" algn="l">
                        <a:spcBef>
                          <a:spcPts val="0"/>
                        </a:spcBef>
                        <a:spcAft>
                          <a:spcPts val="0"/>
                        </a:spcAft>
                        <a:buNone/>
                      </a:pPr>
                      <a:r>
                        <a:rPr lang="it"/>
                        <a:t>SCUOLA PRIMARIA</a:t>
                      </a:r>
                      <a:endParaRPr/>
                    </a:p>
                  </a:txBody>
                  <a:tcPr marT="91425" marB="91425" marR="91425" marL="91425"/>
                </a:tc>
                <a:tc>
                  <a:txBody>
                    <a:bodyPr/>
                    <a:lstStyle/>
                    <a:p>
                      <a:pPr indent="0" lvl="0" marL="0" rtl="0" algn="ctr">
                        <a:spcBef>
                          <a:spcPts val="0"/>
                        </a:spcBef>
                        <a:spcAft>
                          <a:spcPts val="0"/>
                        </a:spcAft>
                        <a:buNone/>
                      </a:pPr>
                      <a:r>
                        <a:rPr lang="it"/>
                        <a:t>SCUOLA SECONDARIA DI 2°GRADO</a:t>
                      </a:r>
                      <a:endParaRPr/>
                    </a:p>
                  </a:txBody>
                  <a:tcPr marT="91425" marB="91425" marR="91425" marL="91425"/>
                </a:tc>
              </a:tr>
              <a:tr h="381000">
                <a:tc>
                  <a:txBody>
                    <a:bodyPr/>
                    <a:lstStyle/>
                    <a:p>
                      <a:pPr indent="0" lvl="0" marL="0" rtl="0" algn="l">
                        <a:spcBef>
                          <a:spcPts val="0"/>
                        </a:spcBef>
                        <a:spcAft>
                          <a:spcPts val="0"/>
                        </a:spcAft>
                        <a:buNone/>
                      </a:pPr>
                      <a:r>
                        <a:rPr lang="it"/>
                        <a:t>Nuova Navile - 2 sezioni</a:t>
                      </a:r>
                      <a:endParaRPr/>
                    </a:p>
                  </a:txBody>
                  <a:tcPr marT="91425" marB="91425" marR="91425" marL="91425"/>
                </a:tc>
                <a:tc>
                  <a:txBody>
                    <a:bodyPr/>
                    <a:lstStyle/>
                    <a:p>
                      <a:pPr indent="0" lvl="0" marL="0" rtl="0" algn="l">
                        <a:spcBef>
                          <a:spcPts val="0"/>
                        </a:spcBef>
                        <a:spcAft>
                          <a:spcPts val="0"/>
                        </a:spcAft>
                        <a:buNone/>
                      </a:pPr>
                      <a:r>
                        <a:rPr lang="it"/>
                        <a:t>A.Grosso - 10 Classi</a:t>
                      </a:r>
                      <a:endParaRPr/>
                    </a:p>
                  </a:txBody>
                  <a:tcPr marT="91425" marB="91425" marR="91425" marL="91425"/>
                </a:tc>
                <a:tc rowSpan="3">
                  <a:txBody>
                    <a:bodyPr/>
                    <a:lstStyle/>
                    <a:p>
                      <a:pPr indent="0" lvl="0" marL="0" rtl="0" algn="ctr">
                        <a:spcBef>
                          <a:spcPts val="0"/>
                        </a:spcBef>
                        <a:spcAft>
                          <a:spcPts val="0"/>
                        </a:spcAft>
                        <a:buNone/>
                      </a:pPr>
                      <a:r>
                        <a:t/>
                      </a:r>
                      <a:endParaRPr/>
                    </a:p>
                    <a:p>
                      <a:pPr indent="0" lvl="0" marL="0" rtl="0" algn="ctr">
                        <a:spcBef>
                          <a:spcPts val="0"/>
                        </a:spcBef>
                        <a:spcAft>
                          <a:spcPts val="0"/>
                        </a:spcAft>
                        <a:buNone/>
                      </a:pPr>
                      <a:r>
                        <a:rPr lang="it"/>
                        <a:t>Testoni- Fioravanti- 18 Classi</a:t>
                      </a:r>
                      <a:endParaRPr/>
                    </a:p>
                  </a:txBody>
                  <a:tcPr marT="91425" marB="91425" marR="91425" marL="91425"/>
                </a:tc>
              </a:tr>
              <a:tr h="381000">
                <a:tc>
                  <a:txBody>
                    <a:bodyPr/>
                    <a:lstStyle/>
                    <a:p>
                      <a:pPr indent="0" lvl="0" marL="0" rtl="0" algn="l">
                        <a:spcBef>
                          <a:spcPts val="0"/>
                        </a:spcBef>
                        <a:spcAft>
                          <a:spcPts val="0"/>
                        </a:spcAft>
                        <a:buNone/>
                      </a:pPr>
                      <a:r>
                        <a:rPr lang="it"/>
                        <a:t>Giostra - 2 sezioni</a:t>
                      </a:r>
                      <a:endParaRPr/>
                    </a:p>
                  </a:txBody>
                  <a:tcPr marT="91425" marB="91425" marR="91425" marL="91425"/>
                </a:tc>
                <a:tc>
                  <a:txBody>
                    <a:bodyPr/>
                    <a:lstStyle/>
                    <a:p>
                      <a:pPr indent="0" lvl="0" marL="0" rtl="0" algn="l">
                        <a:spcBef>
                          <a:spcPts val="0"/>
                        </a:spcBef>
                        <a:spcAft>
                          <a:spcPts val="0"/>
                        </a:spcAft>
                        <a:buNone/>
                      </a:pPr>
                      <a:r>
                        <a:rPr lang="it"/>
                        <a:t>Acri- 10 Classi</a:t>
                      </a:r>
                      <a:endParaRPr/>
                    </a:p>
                  </a:txBody>
                  <a:tcPr marT="91425" marB="91425" marR="91425" marL="91425"/>
                </a:tc>
                <a:tc vMerge="1"/>
              </a:tr>
              <a:tr h="381000">
                <a:tc>
                  <a:txBody>
                    <a:bodyPr/>
                    <a:lstStyle/>
                    <a:p>
                      <a:pPr indent="0" lvl="0" marL="0" rtl="0" algn="l">
                        <a:spcBef>
                          <a:spcPts val="0"/>
                        </a:spcBef>
                        <a:spcAft>
                          <a:spcPts val="0"/>
                        </a:spcAft>
                        <a:buNone/>
                      </a:pPr>
                      <a:r>
                        <a:rPr lang="it"/>
                        <a:t>Federzoni- 3 sezioni</a:t>
                      </a:r>
                      <a:endParaRPr/>
                    </a:p>
                  </a:txBody>
                  <a:tcPr marT="91425" marB="91425" marR="91425" marL="91425"/>
                </a:tc>
                <a:tc>
                  <a:txBody>
                    <a:bodyPr/>
                    <a:lstStyle/>
                    <a:p>
                      <a:pPr indent="0" lvl="0" marL="0" rtl="0" algn="l">
                        <a:spcBef>
                          <a:spcPts val="0"/>
                        </a:spcBef>
                        <a:spcAft>
                          <a:spcPts val="0"/>
                        </a:spcAft>
                        <a:buNone/>
                      </a:pPr>
                      <a:r>
                        <a:rPr lang="it"/>
                        <a:t>Federzoni- 11 Classi</a:t>
                      </a:r>
                      <a:endParaRPr/>
                    </a:p>
                  </a:txBody>
                  <a:tcPr marT="91425" marB="91425" marR="91425" marL="91425"/>
                </a:tc>
                <a:tc vMerge="1"/>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105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2000"/>
              <a:t>LA SCUOLA E IL SUO CONTESTO</a:t>
            </a:r>
            <a:endParaRPr sz="2000"/>
          </a:p>
        </p:txBody>
      </p:sp>
      <p:sp>
        <p:nvSpPr>
          <p:cNvPr id="73" name="Google Shape;73;p14"/>
          <p:cNvSpPr txBox="1"/>
          <p:nvPr>
            <p:ph idx="1" type="body"/>
          </p:nvPr>
        </p:nvSpPr>
        <p:spPr>
          <a:xfrm>
            <a:off x="39000" y="631450"/>
            <a:ext cx="8793300" cy="3937500"/>
          </a:xfrm>
          <a:prstGeom prst="rect">
            <a:avLst/>
          </a:prstGeom>
        </p:spPr>
        <p:txBody>
          <a:bodyPr anchorCtr="0" anchor="t" bIns="91425" lIns="91425" spcFirstLastPara="1" rIns="91425" wrap="square" tIns="91425">
            <a:noAutofit/>
          </a:bodyPr>
          <a:lstStyle/>
          <a:p>
            <a:pPr indent="0" lvl="0" marL="723900" marR="711200" rtl="0" algn="just">
              <a:lnSpc>
                <a:spcPct val="133000"/>
              </a:lnSpc>
              <a:spcBef>
                <a:spcPts val="1200"/>
              </a:spcBef>
              <a:spcAft>
                <a:spcPts val="0"/>
              </a:spcAft>
              <a:buClr>
                <a:schemeClr val="dk1"/>
              </a:buClr>
              <a:buSzPts val="1100"/>
              <a:buFont typeface="Arial"/>
              <a:buNone/>
            </a:pPr>
            <a:r>
              <a:rPr lang="it">
                <a:solidFill>
                  <a:srgbClr val="333333"/>
                </a:solidFill>
                <a:latin typeface="Calibri"/>
                <a:ea typeface="Calibri"/>
                <a:cs typeface="Calibri"/>
                <a:sym typeface="Calibri"/>
              </a:rPr>
              <a:t>La scuola si trova all’interno del quartiere Navile, un quartiere densamente abitato e uno dei più multiculturali della città. Si tratta di una zona caratterizzata da una popolazione giovane in quanto l’età media è di 45,1 anni. Le diverse origini e lingue del quartiere si riflettono anche all’interno dell’Istituto dove si registra il 52% di alunni di origine non italiana.</a:t>
            </a:r>
            <a:endParaRPr>
              <a:solidFill>
                <a:srgbClr val="333333"/>
              </a:solidFill>
              <a:latin typeface="Calibri"/>
              <a:ea typeface="Calibri"/>
              <a:cs typeface="Calibri"/>
              <a:sym typeface="Calibri"/>
            </a:endParaRPr>
          </a:p>
          <a:p>
            <a:pPr indent="0" lvl="0" marL="723900" marR="711200" rtl="0" algn="just">
              <a:lnSpc>
                <a:spcPct val="133000"/>
              </a:lnSpc>
              <a:spcBef>
                <a:spcPts val="1200"/>
              </a:spcBef>
              <a:spcAft>
                <a:spcPts val="0"/>
              </a:spcAft>
              <a:buClr>
                <a:schemeClr val="dk1"/>
              </a:buClr>
              <a:buSzPts val="1100"/>
              <a:buFont typeface="Arial"/>
              <a:buNone/>
            </a:pPr>
            <a:r>
              <a:rPr lang="it">
                <a:solidFill>
                  <a:srgbClr val="333333"/>
                </a:solidFill>
                <a:latin typeface="Calibri"/>
                <a:ea typeface="Calibri"/>
                <a:cs typeface="Calibri"/>
                <a:sym typeface="Calibri"/>
              </a:rPr>
              <a:t>L’Istituto considera questo dato positivo in quanto ritiene la diversità culturale e sociale una ricchezza che genera il confronto e sviluppa un’apertura mentale fondamentale nella società odierna.</a:t>
            </a:r>
            <a:endParaRPr>
              <a:solidFill>
                <a:srgbClr val="333333"/>
              </a:solidFill>
              <a:latin typeface="Calibri"/>
              <a:ea typeface="Calibri"/>
              <a:cs typeface="Calibri"/>
              <a:sym typeface="Calibri"/>
            </a:endParaRPr>
          </a:p>
          <a:p>
            <a:pPr indent="0" lvl="0" marL="609600" marR="723900" rtl="0" algn="just">
              <a:lnSpc>
                <a:spcPct val="133000"/>
              </a:lnSpc>
              <a:spcBef>
                <a:spcPts val="1200"/>
              </a:spcBef>
              <a:spcAft>
                <a:spcPts val="0"/>
              </a:spcAft>
              <a:buNone/>
            </a:pPr>
            <a:r>
              <a:rPr lang="it">
                <a:solidFill>
                  <a:srgbClr val="333333"/>
                </a:solidFill>
                <a:latin typeface="Calibri"/>
                <a:ea typeface="Calibri"/>
                <a:cs typeface="Calibri"/>
                <a:sym typeface="Calibri"/>
              </a:rPr>
              <a:t>	</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SCUOLA DELL’INFANZIA</a:t>
            </a:r>
            <a:endParaRPr/>
          </a:p>
          <a:p>
            <a:pPr indent="0" lvl="0" marL="0" rtl="0" algn="l">
              <a:spcBef>
                <a:spcPts val="0"/>
              </a:spcBef>
              <a:spcAft>
                <a:spcPts val="0"/>
              </a:spcAft>
              <a:buNone/>
            </a:pPr>
            <a:r>
              <a:t/>
            </a:r>
            <a:endParaRPr/>
          </a:p>
        </p:txBody>
      </p:sp>
      <p:sp>
        <p:nvSpPr>
          <p:cNvPr id="176" name="Google Shape;176;p3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Tempo scuola 45 ore dal Lunedì al venerdì dalle 8.00 alle 17.00.</a:t>
            </a:r>
            <a:endParaRPr/>
          </a:p>
          <a:p>
            <a:pPr indent="-342900" lvl="0" marL="457200" rtl="0" algn="l">
              <a:lnSpc>
                <a:spcPct val="200000"/>
              </a:lnSpc>
              <a:spcBef>
                <a:spcPts val="1600"/>
              </a:spcBef>
              <a:spcAft>
                <a:spcPts val="0"/>
              </a:spcAft>
              <a:buSzPts val="1800"/>
              <a:buChar char="❖"/>
            </a:pPr>
            <a:r>
              <a:rPr b="1" lang="it">
                <a:solidFill>
                  <a:srgbClr val="A64D79"/>
                </a:solidFill>
              </a:rPr>
              <a:t>Scuola Infanzia Federzoni</a:t>
            </a:r>
            <a:r>
              <a:rPr lang="it">
                <a:solidFill>
                  <a:srgbClr val="76A5AF"/>
                </a:solidFill>
              </a:rPr>
              <a:t> </a:t>
            </a:r>
            <a:r>
              <a:rPr lang="it"/>
              <a:t>3 sezioni omogenee (3-4-5 anni)</a:t>
            </a:r>
            <a:endParaRPr/>
          </a:p>
          <a:p>
            <a:pPr indent="-342900" lvl="0" marL="457200" rtl="0" algn="l">
              <a:lnSpc>
                <a:spcPct val="200000"/>
              </a:lnSpc>
              <a:spcBef>
                <a:spcPts val="0"/>
              </a:spcBef>
              <a:spcAft>
                <a:spcPts val="0"/>
              </a:spcAft>
              <a:buSzPts val="1800"/>
              <a:buChar char="❖"/>
            </a:pPr>
            <a:r>
              <a:rPr b="1" lang="it">
                <a:solidFill>
                  <a:srgbClr val="A64D79"/>
                </a:solidFill>
              </a:rPr>
              <a:t>Scuola Infanzia Nuova Navile</a:t>
            </a:r>
            <a:r>
              <a:rPr lang="it"/>
              <a:t> 2 sezioni eterogenee</a:t>
            </a:r>
            <a:endParaRPr/>
          </a:p>
          <a:p>
            <a:pPr indent="-342900" lvl="0" marL="457200" rtl="0" algn="l">
              <a:lnSpc>
                <a:spcPct val="200000"/>
              </a:lnSpc>
              <a:spcBef>
                <a:spcPts val="0"/>
              </a:spcBef>
              <a:spcAft>
                <a:spcPts val="0"/>
              </a:spcAft>
              <a:buSzPts val="1800"/>
              <a:buChar char="❖"/>
            </a:pPr>
            <a:r>
              <a:rPr b="1" lang="it">
                <a:solidFill>
                  <a:srgbClr val="A64D79"/>
                </a:solidFill>
              </a:rPr>
              <a:t>Scuola Infanzia La Giostra</a:t>
            </a:r>
            <a:r>
              <a:rPr lang="it">
                <a:solidFill>
                  <a:srgbClr val="A64D79"/>
                </a:solidFill>
              </a:rPr>
              <a:t> </a:t>
            </a:r>
            <a:r>
              <a:rPr lang="it"/>
              <a:t>2 sezioni eterogenee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249350" y="813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TRAGUARDI ATTESI IN USCITA</a:t>
            </a:r>
            <a:endParaRPr/>
          </a:p>
        </p:txBody>
      </p:sp>
      <p:sp>
        <p:nvSpPr>
          <p:cNvPr id="182" name="Google Shape;182;p33"/>
          <p:cNvSpPr txBox="1"/>
          <p:nvPr>
            <p:ph idx="1" type="body"/>
          </p:nvPr>
        </p:nvSpPr>
        <p:spPr>
          <a:xfrm>
            <a:off x="311700" y="861075"/>
            <a:ext cx="8520600" cy="38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SCUOLA DELL’INFANZIA</a:t>
            </a:r>
            <a:endParaRPr/>
          </a:p>
          <a:p>
            <a:pPr indent="0" lvl="0" marL="0" rtl="0" algn="l">
              <a:lnSpc>
                <a:spcPct val="100000"/>
              </a:lnSpc>
              <a:spcBef>
                <a:spcPts val="1600"/>
              </a:spcBef>
              <a:spcAft>
                <a:spcPts val="0"/>
              </a:spcAft>
              <a:buNone/>
            </a:pPr>
            <a:r>
              <a:rPr lang="it" sz="1600"/>
              <a:t>I</a:t>
            </a:r>
            <a:r>
              <a:rPr lang="it" sz="1400"/>
              <a:t>l bambino: </a:t>
            </a:r>
            <a:endParaRPr sz="1400"/>
          </a:p>
          <a:p>
            <a:pPr indent="0" lvl="0" marL="0" rtl="0" algn="l">
              <a:lnSpc>
                <a:spcPct val="100000"/>
              </a:lnSpc>
              <a:spcBef>
                <a:spcPts val="1600"/>
              </a:spcBef>
              <a:spcAft>
                <a:spcPts val="0"/>
              </a:spcAft>
              <a:buNone/>
            </a:pPr>
            <a:r>
              <a:rPr lang="it" sz="1400"/>
              <a:t>- riconosce ed esprime le proprie emozioni, è consapevole di desideri e paure, avverte gli stati d'animo propri e altrui; </a:t>
            </a:r>
            <a:endParaRPr sz="1400"/>
          </a:p>
          <a:p>
            <a:pPr indent="0" lvl="0" marL="0" rtl="0" algn="l">
              <a:lnSpc>
                <a:spcPct val="100000"/>
              </a:lnSpc>
              <a:spcBef>
                <a:spcPts val="1600"/>
              </a:spcBef>
              <a:spcAft>
                <a:spcPts val="0"/>
              </a:spcAft>
              <a:buNone/>
            </a:pPr>
            <a:r>
              <a:rPr lang="it" sz="1400"/>
              <a:t>- ha un positivo rapporto con la propria corporeità, ha maturato una sufficiente fiducia in sé, è progressivamente consapevole delle proprie risorse e dei propri limiti, quando occorre sa chiedere aiuto; </a:t>
            </a:r>
            <a:endParaRPr sz="1400"/>
          </a:p>
          <a:p>
            <a:pPr indent="0" lvl="0" marL="0" rtl="0" algn="l">
              <a:lnSpc>
                <a:spcPct val="100000"/>
              </a:lnSpc>
              <a:spcBef>
                <a:spcPts val="1600"/>
              </a:spcBef>
              <a:spcAft>
                <a:spcPts val="0"/>
              </a:spcAft>
              <a:buNone/>
            </a:pPr>
            <a:r>
              <a:rPr lang="it" sz="1400"/>
              <a:t>- manifesta curiosità e voglia di sperimentare, interagisce con le cose, l'ambiente e le persone, percependone le reazioni ed i cambiamenti; </a:t>
            </a:r>
            <a:endParaRPr sz="1400"/>
          </a:p>
          <a:p>
            <a:pPr indent="0" lvl="0" marL="0" rtl="0" algn="l">
              <a:lnSpc>
                <a:spcPct val="100000"/>
              </a:lnSpc>
              <a:spcBef>
                <a:spcPts val="1600"/>
              </a:spcBef>
              <a:spcAft>
                <a:spcPts val="0"/>
              </a:spcAft>
              <a:buNone/>
            </a:pPr>
            <a:r>
              <a:rPr lang="it" sz="1400"/>
              <a:t>- condivide esperienze e giochi, utilizza materiali e risorse comuni, affronta gradualmente i conflitti e ha iniziato a riconoscere le regole del comportamento nei contesti privati e pubblici;</a:t>
            </a:r>
            <a:endParaRPr sz="1400"/>
          </a:p>
          <a:p>
            <a:pPr indent="0" lvl="0" marL="0" rtl="0" algn="l">
              <a:lnSpc>
                <a:spcPct val="100000"/>
              </a:lnSpc>
              <a:spcBef>
                <a:spcPts val="1600"/>
              </a:spcBef>
              <a:spcAft>
                <a:spcPts val="1600"/>
              </a:spcAft>
              <a:buNone/>
            </a:pPr>
            <a:r>
              <a:rPr lang="it" sz="1400"/>
              <a:t> </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idx="1" type="body"/>
          </p:nvPr>
        </p:nvSpPr>
        <p:spPr>
          <a:xfrm>
            <a:off x="311700" y="72725"/>
            <a:ext cx="8520600" cy="449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 sz="1400"/>
              <a:t>- ha sviluppato l'attitudine a porre e a porsi domande di senso su questioni etiche e morali; - coglie diversi punti di vista, riflette e negozia significati, utilizza gli errori come fonte di conoscenza; </a:t>
            </a:r>
            <a:endParaRPr sz="1400"/>
          </a:p>
          <a:p>
            <a:pPr indent="0" lvl="0" marL="0" rtl="0" algn="l">
              <a:lnSpc>
                <a:spcPct val="100000"/>
              </a:lnSpc>
              <a:spcBef>
                <a:spcPts val="1600"/>
              </a:spcBef>
              <a:spcAft>
                <a:spcPts val="0"/>
              </a:spcAft>
              <a:buNone/>
            </a:pPr>
            <a:r>
              <a:rPr lang="it" sz="1400"/>
              <a:t>- sa raccontare, narrare, descrivere situazioni ed esperienze vissute, comunica e si esprime con una pluralità di linguaggi, utilizza con sempre maggiore proprietà la lingua italiana; </a:t>
            </a:r>
            <a:endParaRPr sz="1400"/>
          </a:p>
          <a:p>
            <a:pPr indent="0" lvl="0" marL="0" rtl="0" algn="l">
              <a:lnSpc>
                <a:spcPct val="100000"/>
              </a:lnSpc>
              <a:spcBef>
                <a:spcPts val="1600"/>
              </a:spcBef>
              <a:spcAft>
                <a:spcPts val="0"/>
              </a:spcAft>
              <a:buNone/>
            </a:pPr>
            <a:r>
              <a:rPr lang="it" sz="1400"/>
              <a:t>- dimostra prime abilità di tipo logico, inizia ad interiorizzare le coordinate spaziotemporali e ad orientarsi nel mondo dei simboli, delle rappresentazioni, dei media, delle tecnologie; </a:t>
            </a:r>
            <a:endParaRPr sz="1400"/>
          </a:p>
          <a:p>
            <a:pPr indent="0" lvl="0" marL="0" rtl="0" algn="l">
              <a:lnSpc>
                <a:spcPct val="100000"/>
              </a:lnSpc>
              <a:spcBef>
                <a:spcPts val="1600"/>
              </a:spcBef>
              <a:spcAft>
                <a:spcPts val="0"/>
              </a:spcAft>
              <a:buNone/>
            </a:pPr>
            <a:r>
              <a:rPr lang="it" sz="1400"/>
              <a:t>- rileva le caratteristiche principali di eventi, oggetti, situazioni, formula ipotesi, ricerca soluzioni a situazioni problematiche di vita quotidiana; </a:t>
            </a:r>
            <a:endParaRPr sz="1400"/>
          </a:p>
          <a:p>
            <a:pPr indent="0" lvl="0" marL="0" rtl="0" algn="l">
              <a:lnSpc>
                <a:spcPct val="100000"/>
              </a:lnSpc>
              <a:spcBef>
                <a:spcPts val="1600"/>
              </a:spcBef>
              <a:spcAft>
                <a:spcPts val="0"/>
              </a:spcAft>
              <a:buNone/>
            </a:pPr>
            <a:r>
              <a:rPr lang="it" sz="1400"/>
              <a:t>- è attento alle consegne, si appassiona, porta a termine il lavoro, diventa consapevole dei processi realizzati e li documenta; </a:t>
            </a:r>
            <a:endParaRPr sz="1400"/>
          </a:p>
          <a:p>
            <a:pPr indent="0" lvl="0" marL="0" rtl="0" algn="l">
              <a:lnSpc>
                <a:spcPct val="100000"/>
              </a:lnSpc>
              <a:spcBef>
                <a:spcPts val="1600"/>
              </a:spcBef>
              <a:spcAft>
                <a:spcPts val="0"/>
              </a:spcAft>
              <a:buNone/>
            </a:pPr>
            <a:r>
              <a:rPr lang="it" sz="1400"/>
              <a:t>- si esprime in modo personale, con creatività e partecipazione, è sensibile alla pluralità di culture, lingue, esperienze.</a:t>
            </a:r>
            <a:endParaRPr sz="1400"/>
          </a:p>
          <a:p>
            <a:pPr indent="0" lvl="0" marL="0" rtl="0" algn="l">
              <a:spcBef>
                <a:spcPts val="1600"/>
              </a:spcBef>
              <a:spcAft>
                <a:spcPts val="1600"/>
              </a:spcAft>
              <a:buNone/>
            </a:pPr>
            <a:r>
              <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SCUOLA PRIMARIA</a:t>
            </a:r>
            <a:endParaRPr/>
          </a:p>
        </p:txBody>
      </p:sp>
      <p:sp>
        <p:nvSpPr>
          <p:cNvPr id="193" name="Google Shape;193;p3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Il </a:t>
            </a:r>
            <a:r>
              <a:rPr b="1" lang="it"/>
              <a:t>tempo modulo</a:t>
            </a:r>
            <a:r>
              <a:rPr lang="it"/>
              <a:t> scelto dall'Istituto per l'a.s. 2020/2021 è pari a 36 ore.</a:t>
            </a:r>
            <a:endParaRPr/>
          </a:p>
          <a:p>
            <a:pPr indent="0" lvl="0" marL="0" rtl="0" algn="l">
              <a:spcBef>
                <a:spcPts val="1600"/>
              </a:spcBef>
              <a:spcAft>
                <a:spcPts val="0"/>
              </a:spcAft>
              <a:buNone/>
            </a:pPr>
            <a:r>
              <a:rPr lang="it"/>
              <a:t> Il lunedì, martedì, giovedì le lezioni si svolgono dalle ore 8,30 alle 16,30. Il mercoledì e il venerdì  dalle 8,30 alle 14,30 con possibilità di post scuola promosso dalla scuola. </a:t>
            </a:r>
            <a:endParaRPr/>
          </a:p>
          <a:p>
            <a:pPr indent="0" lvl="0" marL="0" rtl="0" algn="l">
              <a:spcBef>
                <a:spcPts val="1600"/>
              </a:spcBef>
              <a:spcAft>
                <a:spcPts val="1600"/>
              </a:spcAft>
              <a:buNone/>
            </a:pPr>
            <a:r>
              <a:rPr lang="it"/>
              <a:t>Il </a:t>
            </a:r>
            <a:r>
              <a:rPr b="1" lang="it"/>
              <a:t>tempo pieno</a:t>
            </a:r>
            <a:r>
              <a:rPr lang="it"/>
              <a:t> prevede 40 ore settimanali. Dal lunedì al venerdì dalle ore 8,30 alle ore 16,30.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6"/>
          <p:cNvSpPr txBox="1"/>
          <p:nvPr>
            <p:ph type="title"/>
          </p:nvPr>
        </p:nvSpPr>
        <p:spPr>
          <a:xfrm>
            <a:off x="207125" y="445025"/>
            <a:ext cx="86253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3200"/>
              <a:t>CRITERI FORMAZIONE CLASSI PRIME SCUOLA PRIMARIA</a:t>
            </a:r>
            <a:endParaRPr sz="3200"/>
          </a:p>
        </p:txBody>
      </p:sp>
      <p:sp>
        <p:nvSpPr>
          <p:cNvPr id="199" name="Google Shape;199;p3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b="1">
              <a:solidFill>
                <a:srgbClr val="000000"/>
              </a:solidFill>
              <a:latin typeface="Arial"/>
              <a:ea typeface="Arial"/>
              <a:cs typeface="Arial"/>
              <a:sym typeface="Arial"/>
            </a:endParaRPr>
          </a:p>
          <a:p>
            <a:pPr indent="-342900" lvl="0" marL="457200" rtl="0" algn="just">
              <a:lnSpc>
                <a:spcPct val="150000"/>
              </a:lnSpc>
              <a:spcBef>
                <a:spcPts val="800"/>
              </a:spcBef>
              <a:spcAft>
                <a:spcPts val="0"/>
              </a:spcAft>
              <a:buClr>
                <a:srgbClr val="333333"/>
              </a:buClr>
              <a:buSzPts val="1800"/>
              <a:buFont typeface="Open Sans"/>
              <a:buChar char="●"/>
            </a:pPr>
            <a:r>
              <a:rPr lang="it">
                <a:solidFill>
                  <a:srgbClr val="333333"/>
                </a:solidFill>
              </a:rPr>
              <a:t>Ripartizione equilibrata degli alunni certificati nelle classi;</a:t>
            </a:r>
            <a:endParaRPr>
              <a:solidFill>
                <a:srgbClr val="333333"/>
              </a:solidFill>
            </a:endParaRPr>
          </a:p>
          <a:p>
            <a:pPr indent="-342900" lvl="0" marL="457200" rtl="0" algn="just">
              <a:lnSpc>
                <a:spcPct val="150000"/>
              </a:lnSpc>
              <a:spcBef>
                <a:spcPts val="0"/>
              </a:spcBef>
              <a:spcAft>
                <a:spcPts val="0"/>
              </a:spcAft>
              <a:buClr>
                <a:srgbClr val="333333"/>
              </a:buClr>
              <a:buSzPts val="1800"/>
              <a:buFont typeface="Open Sans"/>
              <a:buChar char="●"/>
            </a:pPr>
            <a:r>
              <a:rPr lang="it">
                <a:solidFill>
                  <a:srgbClr val="333333"/>
                </a:solidFill>
              </a:rPr>
              <a:t>Distribuzione equilibrata degli alunni per fasce di livello;</a:t>
            </a:r>
            <a:endParaRPr>
              <a:solidFill>
                <a:srgbClr val="333333"/>
              </a:solidFill>
            </a:endParaRPr>
          </a:p>
          <a:p>
            <a:pPr indent="-342900" lvl="0" marL="457200" rtl="0" algn="just">
              <a:lnSpc>
                <a:spcPct val="150000"/>
              </a:lnSpc>
              <a:spcBef>
                <a:spcPts val="0"/>
              </a:spcBef>
              <a:spcAft>
                <a:spcPts val="0"/>
              </a:spcAft>
              <a:buClr>
                <a:srgbClr val="333333"/>
              </a:buClr>
              <a:buSzPts val="1800"/>
              <a:buFont typeface="Open Sans"/>
              <a:buChar char="●"/>
            </a:pPr>
            <a:r>
              <a:rPr lang="it">
                <a:solidFill>
                  <a:srgbClr val="333333"/>
                </a:solidFill>
              </a:rPr>
              <a:t>Equilibrio maschi/femmine;</a:t>
            </a:r>
            <a:endParaRPr>
              <a:solidFill>
                <a:srgbClr val="333333"/>
              </a:solidFill>
            </a:endParaRPr>
          </a:p>
          <a:p>
            <a:pPr indent="-342900" lvl="0" marL="457200" rtl="0" algn="just">
              <a:lnSpc>
                <a:spcPct val="150000"/>
              </a:lnSpc>
              <a:spcBef>
                <a:spcPts val="0"/>
              </a:spcBef>
              <a:spcAft>
                <a:spcPts val="0"/>
              </a:spcAft>
              <a:buClr>
                <a:srgbClr val="333333"/>
              </a:buClr>
              <a:buSzPts val="1800"/>
              <a:buFont typeface="Open Sans"/>
              <a:buChar char="●"/>
            </a:pPr>
            <a:r>
              <a:rPr lang="it">
                <a:solidFill>
                  <a:srgbClr val="333333"/>
                </a:solidFill>
              </a:rPr>
              <a:t>Suggerimenti delle insegnanti della Scuola dell’Infanzia;</a:t>
            </a:r>
            <a:endParaRPr>
              <a:solidFill>
                <a:srgbClr val="333333"/>
              </a:solidFill>
            </a:endParaRPr>
          </a:p>
          <a:p>
            <a:pPr indent="-342900" lvl="0" marL="457200" rtl="0" algn="just">
              <a:lnSpc>
                <a:spcPct val="150000"/>
              </a:lnSpc>
              <a:spcBef>
                <a:spcPts val="0"/>
              </a:spcBef>
              <a:spcAft>
                <a:spcPts val="0"/>
              </a:spcAft>
              <a:buClr>
                <a:srgbClr val="333333"/>
              </a:buClr>
              <a:buSzPts val="1800"/>
              <a:buFont typeface="Open Sans"/>
              <a:buChar char="●"/>
            </a:pPr>
            <a:r>
              <a:rPr lang="it">
                <a:solidFill>
                  <a:srgbClr val="333333"/>
                </a:solidFill>
              </a:rPr>
              <a:t>Desiderata delle famiglie, in caso di reciprocità delle richieste e di assenza di controindicazioni.</a:t>
            </a:r>
            <a:endParaRPr>
              <a:solidFill>
                <a:srgbClr val="333333"/>
              </a:solidFill>
            </a:endParaRPr>
          </a:p>
          <a:p>
            <a:pPr indent="0" lvl="0" marL="0" rtl="0" algn="just">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7"/>
          <p:cNvSpPr txBox="1"/>
          <p:nvPr>
            <p:ph idx="1" type="body"/>
          </p:nvPr>
        </p:nvSpPr>
        <p:spPr>
          <a:xfrm>
            <a:off x="299750" y="548275"/>
            <a:ext cx="8532600" cy="39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B45F06"/>
                </a:solidFill>
              </a:rPr>
              <a:t>Scuola Primaria </a:t>
            </a:r>
            <a:r>
              <a:rPr b="1" lang="it">
                <a:solidFill>
                  <a:srgbClr val="B45F06"/>
                </a:solidFill>
              </a:rPr>
              <a:t>FEDERZONI BOEE81601A</a:t>
            </a:r>
            <a:r>
              <a:rPr lang="it">
                <a:solidFill>
                  <a:srgbClr val="B45F06"/>
                </a:solidFill>
              </a:rPr>
              <a:t>  </a:t>
            </a:r>
            <a:endParaRPr>
              <a:solidFill>
                <a:srgbClr val="B45F06"/>
              </a:solidFill>
            </a:endParaRPr>
          </a:p>
          <a:p>
            <a:pPr indent="0" lvl="0" marL="0" rtl="0" algn="l">
              <a:spcBef>
                <a:spcPts val="1600"/>
              </a:spcBef>
              <a:spcAft>
                <a:spcPts val="0"/>
              </a:spcAft>
              <a:buNone/>
            </a:pPr>
            <a:r>
              <a:rPr lang="it"/>
              <a:t>TEMPO SCUOLA: tempo pieno per 40 ore settimanali</a:t>
            </a:r>
            <a:endParaRPr/>
          </a:p>
          <a:p>
            <a:pPr indent="0" lvl="0" marL="0" rtl="0" algn="l">
              <a:spcBef>
                <a:spcPts val="1600"/>
              </a:spcBef>
              <a:spcAft>
                <a:spcPts val="0"/>
              </a:spcAft>
              <a:buNone/>
            </a:pPr>
            <a:r>
              <a:rPr b="1" lang="it">
                <a:solidFill>
                  <a:srgbClr val="B45F06"/>
                </a:solidFill>
              </a:rPr>
              <a:t>Scuola Primaria ADELFO GROSSO BOEE81602B</a:t>
            </a:r>
            <a:r>
              <a:rPr lang="it"/>
              <a:t> </a:t>
            </a:r>
            <a:endParaRPr/>
          </a:p>
          <a:p>
            <a:pPr indent="0" lvl="0" marL="0" rtl="0" algn="l">
              <a:spcBef>
                <a:spcPts val="1600"/>
              </a:spcBef>
              <a:spcAft>
                <a:spcPts val="0"/>
              </a:spcAft>
              <a:buNone/>
            </a:pPr>
            <a:r>
              <a:rPr lang="it"/>
              <a:t>TEMPO SCUOLA: 3 classi modulo per 36 ore settimanali, 7 classi tempo pieno per 40 ore settimanali.</a:t>
            </a:r>
            <a:endParaRPr/>
          </a:p>
          <a:p>
            <a:pPr indent="0" lvl="0" marL="0" rtl="0" algn="l">
              <a:spcBef>
                <a:spcPts val="1600"/>
              </a:spcBef>
              <a:spcAft>
                <a:spcPts val="0"/>
              </a:spcAft>
              <a:buNone/>
            </a:pPr>
            <a:r>
              <a:rPr b="1" lang="it">
                <a:solidFill>
                  <a:srgbClr val="B45F06"/>
                </a:solidFill>
              </a:rPr>
              <a:t>Scuola Primaria FRANCESCO ACRI BOEE81603C </a:t>
            </a:r>
            <a:endParaRPr b="1">
              <a:solidFill>
                <a:srgbClr val="B45F06"/>
              </a:solidFill>
            </a:endParaRPr>
          </a:p>
          <a:p>
            <a:pPr indent="0" lvl="0" marL="0" rtl="0" algn="l">
              <a:spcBef>
                <a:spcPts val="1600"/>
              </a:spcBef>
              <a:spcAft>
                <a:spcPts val="1600"/>
              </a:spcAft>
              <a:buNone/>
            </a:pPr>
            <a:r>
              <a:rPr lang="it"/>
              <a:t>TEMPO SCUOLA: 9 classi tempo pieno  per 40 ore settimanali</a:t>
            </a:r>
            <a:r>
              <a:rPr lang="it"/>
              <a:t>,1 classe modulo per 36 ore settimanali.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8"/>
          <p:cNvSpPr txBox="1"/>
          <p:nvPr>
            <p:ph type="title"/>
          </p:nvPr>
        </p:nvSpPr>
        <p:spPr>
          <a:xfrm>
            <a:off x="311700" y="2476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TRAGUARDI ATTESI IN USCITA</a:t>
            </a:r>
            <a:endParaRPr/>
          </a:p>
        </p:txBody>
      </p:sp>
      <p:sp>
        <p:nvSpPr>
          <p:cNvPr id="210" name="Google Shape;210;p38"/>
          <p:cNvSpPr txBox="1"/>
          <p:nvPr>
            <p:ph idx="1" type="body"/>
          </p:nvPr>
        </p:nvSpPr>
        <p:spPr>
          <a:xfrm>
            <a:off x="311700" y="920400"/>
            <a:ext cx="8520600" cy="395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sz="1600"/>
              <a:t>- Lo studente al termine del primo ciclo, attraverso gli apprendimenti sviluppati a scuola, lo studio personale, le esperienze educative vissute in famiglia e nella comunità, è in grado di iniziare ad affrontare in autonomia e con responsabilità, le situazioni di vita tipiche della propria età, riflettendo ed esprimendo la propria personalità in tutte le sue dimensioni. Ha consapevolezza delle proprie potenzialità e dei propri limiti, utilizza gli strumenti di conoscenza per comprendere se stesso e gli altri, per riconoscere ed apprezzare le diverse identità, le tradizioni culturali e religiose, in un'ottica di dialogo e di rispetto reciproco. Interpreta i sistemi simbolici e culturali della società, orienta le proprie scelte in modo consapevole, rispetta le regole condivise, collabora con gli altri per la costruzione del bene comune esprimendo le proprie personali opinioni e sensibilità. </a:t>
            </a:r>
            <a:r>
              <a:rPr lang="it" sz="1600"/>
              <a:t>Si impegna per portare a compimento il lavoro iniziato da solo o insieme ad altri. Dimostra una padronanza della lingua italiana tale da consentirgli di comprendere enunciati e testi di una certa complessità, di esprimere le proprie idee, di adottare un registro linguistico appropriato alle diverse situazioni.</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9"/>
          <p:cNvSpPr txBox="1"/>
          <p:nvPr>
            <p:ph idx="1" type="body"/>
          </p:nvPr>
        </p:nvSpPr>
        <p:spPr>
          <a:xfrm>
            <a:off x="228575" y="144100"/>
            <a:ext cx="8520600" cy="4708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it" sz="1600"/>
              <a:t>Nell'incontro con persone di diverse nazionalità è in grado di esprimersi a livello elementare in lingua inglese e di affrontare una comunicazione essenziale, in semplici situazioni di vita quotidiana, in una seconda lingua europea. Utilizza la lingua inglese nell'uso delle tecnologie dell'informazione e della comunicazione. Le sue conoscenze matematiche e scientifico-tecnologiche gli consentono di analizzare dati e fatti della realtà e di verificare l'attendibilità delle analisi quantitative e statistiche proposte da altri. Il possesso di un pensiero razionale gli consente di affrontare problemi e situazioni sulla base di elementi certi e di avere consapevolezza dei limiti delle affermazioni che riguardano questioni complesse che non si prestano a spiegazioni univoche. Si orienta nello spazio e nel tempo dando espressione a curiosità e ricerca di senso; osserva ed interpreta ambienti, fatti, fenomeni e produzioni artistiche. Ha buone competenze digitali, usa con consapevolezza le tecnologie della comunicazione per ricercare e analizzare dati ed informazioni, per distinguere informazioni attendibili da quelle che necessitano di approfondimento, di controllo e di verifica e per interagire con soggetti diversi nel mondo. </a:t>
            </a:r>
            <a:endParaRPr sz="1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0"/>
          <p:cNvSpPr txBox="1"/>
          <p:nvPr>
            <p:ph idx="1" type="body"/>
          </p:nvPr>
        </p:nvSpPr>
        <p:spPr>
          <a:xfrm>
            <a:off x="311700" y="258400"/>
            <a:ext cx="8520600" cy="473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600"/>
              <a:t>Possiede un patrimonio di conoscenze e nozioni di base ed è allo stesso tempo capace di ricercare e di procurarsi velocemente nuove informazioni ed impegnarsi in nuovi apprendimenti anche in modo autonomo.Ha cura e rispetto di sé, come presupposto di un sano e corretto stile di vita. Assimila il senso e la necessità del rispetto della convivenza civile. Ha attenzione per le funzioni pubbliche alle quali partecipa nelle diverse forme in cui questo può avvenire: momenti educativi informali e non formali, esposizione pubblica del proprio lavoro, occasioni rituali nelle comunità che frequenta, azioni di solidarietà, manifestazioni sportive non agonistiche, volontariato, ecc. Dimostra originalità e spirito di iniziativa. Si assume le proprie responsabilità e chiede aiuto quando si trova in difficoltà e sa fornire aiuto a chi lo chiede. In relazione alle proprie potenzialità e al proprio talento si impegna in campi espressivi, motori ed artistici che gli sono congeniali. È disposto ad analizzare se stesso e a misurarsi con le novità e gli imprevisti.</a:t>
            </a:r>
            <a:r>
              <a:rPr lang="it"/>
              <a:t> </a:t>
            </a:r>
            <a:endParaRPr/>
          </a:p>
          <a:p>
            <a:pPr indent="0" lvl="0" marL="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1"/>
          <p:cNvSpPr txBox="1"/>
          <p:nvPr>
            <p:ph type="title"/>
          </p:nvPr>
        </p:nvSpPr>
        <p:spPr>
          <a:xfrm>
            <a:off x="412475" y="1198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SCUOLA SECONDARIA DI PRIMO GRADO</a:t>
            </a:r>
            <a:endParaRPr/>
          </a:p>
        </p:txBody>
      </p:sp>
      <p:sp>
        <p:nvSpPr>
          <p:cNvPr id="226" name="Google Shape;226;p41"/>
          <p:cNvSpPr txBox="1"/>
          <p:nvPr>
            <p:ph idx="1" type="body"/>
          </p:nvPr>
        </p:nvSpPr>
        <p:spPr>
          <a:xfrm>
            <a:off x="311700" y="827200"/>
            <a:ext cx="8520600" cy="401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it"/>
              <a:t>Il tempo scuola è di 30 ore.</a:t>
            </a:r>
            <a:endParaRPr/>
          </a:p>
          <a:p>
            <a:pPr indent="0" lvl="0" marL="0" rtl="0" algn="l">
              <a:spcBef>
                <a:spcPts val="1600"/>
              </a:spcBef>
              <a:spcAft>
                <a:spcPts val="0"/>
              </a:spcAft>
              <a:buNone/>
            </a:pPr>
            <a:r>
              <a:rPr lang="it"/>
              <a:t> Dal Lunedì al Venerdì </a:t>
            </a:r>
            <a:endParaRPr/>
          </a:p>
          <a:p>
            <a:pPr indent="0" lvl="0" marL="0" rtl="0" algn="l">
              <a:spcBef>
                <a:spcPts val="1600"/>
              </a:spcBef>
              <a:spcAft>
                <a:spcPts val="0"/>
              </a:spcAft>
              <a:buNone/>
            </a:pPr>
            <a:r>
              <a:rPr lang="it"/>
              <a:t>dalle 8,05 alle 14,05.</a:t>
            </a:r>
            <a:endParaRPr/>
          </a:p>
          <a:p>
            <a:pPr indent="0" lvl="0" marL="0" rtl="0" algn="l">
              <a:spcBef>
                <a:spcPts val="1600"/>
              </a:spcBef>
              <a:spcAft>
                <a:spcPts val="1600"/>
              </a:spcAft>
              <a:buNone/>
            </a:pPr>
            <a:r>
              <a:t/>
            </a:r>
            <a:endParaRPr/>
          </a:p>
        </p:txBody>
      </p:sp>
      <p:graphicFrame>
        <p:nvGraphicFramePr>
          <p:cNvPr id="227" name="Google Shape;227;p41"/>
          <p:cNvGraphicFramePr/>
          <p:nvPr/>
        </p:nvGraphicFramePr>
        <p:xfrm>
          <a:off x="3481125" y="818725"/>
          <a:ext cx="3000000" cy="3000000"/>
        </p:xfrm>
        <a:graphic>
          <a:graphicData uri="http://schemas.openxmlformats.org/drawingml/2006/table">
            <a:tbl>
              <a:tblPr>
                <a:noFill/>
                <a:tableStyleId>{BA0F45AE-5AEF-42BB-B635-CA54F217A09A}</a:tableStyleId>
              </a:tblPr>
              <a:tblGrid>
                <a:gridCol w="2637125"/>
                <a:gridCol w="1364750"/>
                <a:gridCol w="1246450"/>
              </a:tblGrid>
              <a:tr h="316650">
                <a:tc>
                  <a:txBody>
                    <a:bodyPr/>
                    <a:lstStyle/>
                    <a:p>
                      <a:pPr indent="0" lvl="0" marL="0" rtl="0" algn="l">
                        <a:spcBef>
                          <a:spcPts val="0"/>
                        </a:spcBef>
                        <a:spcAft>
                          <a:spcPts val="0"/>
                        </a:spcAft>
                        <a:buNone/>
                      </a:pPr>
                      <a:r>
                        <a:rPr lang="it"/>
                        <a:t>Tempo Ordinario</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lang="it"/>
                        <a:t>Settimanale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lang="it"/>
                        <a:t>Annuale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599"/>
                    </a:solidFill>
                  </a:tcPr>
                </a:tc>
              </a:tr>
              <a:tr h="378100">
                <a:tc>
                  <a:txBody>
                    <a:bodyPr/>
                    <a:lstStyle/>
                    <a:p>
                      <a:pPr indent="0" lvl="0" marL="0" rtl="0" algn="l">
                        <a:spcBef>
                          <a:spcPts val="0"/>
                        </a:spcBef>
                        <a:spcAft>
                          <a:spcPts val="0"/>
                        </a:spcAft>
                        <a:buNone/>
                      </a:pPr>
                      <a:r>
                        <a:rPr lang="it"/>
                        <a:t>Italiano, Storia, Geografia</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it"/>
                        <a:t>10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it"/>
                        <a:t>330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8600">
                <a:tc>
                  <a:txBody>
                    <a:bodyPr/>
                    <a:lstStyle/>
                    <a:p>
                      <a:pPr indent="0" lvl="0" marL="0" rtl="0" algn="l">
                        <a:spcBef>
                          <a:spcPts val="0"/>
                        </a:spcBef>
                        <a:spcAft>
                          <a:spcPts val="0"/>
                        </a:spcAft>
                        <a:buNone/>
                      </a:pPr>
                      <a:r>
                        <a:rPr lang="it"/>
                        <a:t>Matematica e Scienze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a:t>6</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a:t>198</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95575">
                <a:tc>
                  <a:txBody>
                    <a:bodyPr/>
                    <a:lstStyle/>
                    <a:p>
                      <a:pPr indent="0" lvl="0" marL="0" rtl="0" algn="l">
                        <a:spcBef>
                          <a:spcPts val="0"/>
                        </a:spcBef>
                        <a:spcAft>
                          <a:spcPts val="0"/>
                        </a:spcAft>
                        <a:buNone/>
                      </a:pPr>
                      <a:r>
                        <a:rPr lang="it"/>
                        <a:t>Tecnologia</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it"/>
                        <a:t>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it"/>
                        <a:t>66</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650">
                <a:tc>
                  <a:txBody>
                    <a:bodyPr/>
                    <a:lstStyle/>
                    <a:p>
                      <a:pPr indent="0" lvl="0" marL="0" rtl="0" algn="l">
                        <a:spcBef>
                          <a:spcPts val="0"/>
                        </a:spcBef>
                        <a:spcAft>
                          <a:spcPts val="0"/>
                        </a:spcAft>
                        <a:buNone/>
                      </a:pPr>
                      <a:r>
                        <a:rPr lang="it"/>
                        <a:t>Inglese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a:t>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a:t>99</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367375">
                <a:tc>
                  <a:txBody>
                    <a:bodyPr/>
                    <a:lstStyle/>
                    <a:p>
                      <a:pPr indent="0" lvl="0" marL="0" rtl="0" algn="l">
                        <a:spcBef>
                          <a:spcPts val="0"/>
                        </a:spcBef>
                        <a:spcAft>
                          <a:spcPts val="0"/>
                        </a:spcAft>
                        <a:buNone/>
                      </a:pPr>
                      <a:r>
                        <a:rPr lang="it"/>
                        <a:t>Seconda Lingua comunitaria</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it"/>
                        <a:t>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it"/>
                        <a:t>66</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650">
                <a:tc>
                  <a:txBody>
                    <a:bodyPr/>
                    <a:lstStyle/>
                    <a:p>
                      <a:pPr indent="0" lvl="0" marL="0" rtl="0" algn="l">
                        <a:spcBef>
                          <a:spcPts val="0"/>
                        </a:spcBef>
                        <a:spcAft>
                          <a:spcPts val="0"/>
                        </a:spcAft>
                        <a:buNone/>
                      </a:pPr>
                      <a:r>
                        <a:rPr lang="it"/>
                        <a:t>Arte e immagine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a:t>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a:t>66</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485725">
                <a:tc>
                  <a:txBody>
                    <a:bodyPr/>
                    <a:lstStyle/>
                    <a:p>
                      <a:pPr indent="0" lvl="0" marL="0" rtl="0" algn="l">
                        <a:spcBef>
                          <a:spcPts val="0"/>
                        </a:spcBef>
                        <a:spcAft>
                          <a:spcPts val="0"/>
                        </a:spcAft>
                        <a:buNone/>
                      </a:pPr>
                      <a:r>
                        <a:rPr lang="it"/>
                        <a:t>Scienze Motoria e Sportive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it"/>
                        <a:t>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it"/>
                        <a:t>66</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6650">
                <a:tc>
                  <a:txBody>
                    <a:bodyPr/>
                    <a:lstStyle/>
                    <a:p>
                      <a:pPr indent="0" lvl="0" marL="0" rtl="0" algn="l">
                        <a:spcBef>
                          <a:spcPts val="0"/>
                        </a:spcBef>
                        <a:spcAft>
                          <a:spcPts val="0"/>
                        </a:spcAft>
                        <a:buNone/>
                      </a:pPr>
                      <a:r>
                        <a:rPr lang="it"/>
                        <a:t>Musica</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a:t>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a:t>66</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316650">
                <a:tc>
                  <a:txBody>
                    <a:bodyPr/>
                    <a:lstStyle/>
                    <a:p>
                      <a:pPr indent="0" lvl="0" marL="0" rtl="0" algn="l">
                        <a:spcBef>
                          <a:spcPts val="0"/>
                        </a:spcBef>
                        <a:spcAft>
                          <a:spcPts val="0"/>
                        </a:spcAft>
                        <a:buNone/>
                      </a:pPr>
                      <a:r>
                        <a:rPr lang="it"/>
                        <a:t>Religione Cattolica</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it"/>
                        <a:t>1</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it"/>
                        <a:t>33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idx="1" type="body"/>
          </p:nvPr>
        </p:nvSpPr>
        <p:spPr>
          <a:xfrm>
            <a:off x="311700" y="560475"/>
            <a:ext cx="8520600" cy="3416400"/>
          </a:xfrm>
          <a:prstGeom prst="rect">
            <a:avLst/>
          </a:prstGeom>
        </p:spPr>
        <p:txBody>
          <a:bodyPr anchorCtr="0" anchor="t" bIns="91425" lIns="91425" spcFirstLastPara="1" rIns="91425" wrap="square" tIns="91425">
            <a:noAutofit/>
          </a:bodyPr>
          <a:lstStyle/>
          <a:p>
            <a:pPr indent="0" lvl="0" marL="723900" marR="711200" rtl="0" algn="just">
              <a:lnSpc>
                <a:spcPct val="133000"/>
              </a:lnSpc>
              <a:spcBef>
                <a:spcPts val="1400"/>
              </a:spcBef>
              <a:spcAft>
                <a:spcPts val="0"/>
              </a:spcAft>
              <a:buNone/>
            </a:pPr>
            <a:r>
              <a:rPr lang="it">
                <a:solidFill>
                  <a:srgbClr val="333333"/>
                </a:solidFill>
                <a:latin typeface="Calibri"/>
                <a:ea typeface="Calibri"/>
                <a:cs typeface="Calibri"/>
                <a:sym typeface="Calibri"/>
              </a:rPr>
              <a:t>La Dirigenza e il Quartiere per supportare le famiglie adottano un atteggiamento proattivo, teso a trovare soluzioni e opportunità in modo da trasformare le scuole sul territorio in un luogo di confronto, crescita e partecipazione. La scuola ha adottato una strategia inclusiva, di partenariato, di progressivo coinvolgimento della comunità locale attraverso convenzioni e accordi con le associazioni e i commercianti del quartiere.</a:t>
            </a:r>
            <a:endParaRPr>
              <a:solidFill>
                <a:srgbClr val="333333"/>
              </a:solidFill>
              <a:latin typeface="Calibri"/>
              <a:ea typeface="Calibri"/>
              <a:cs typeface="Calibri"/>
              <a:sym typeface="Calibri"/>
            </a:endParaRPr>
          </a:p>
          <a:p>
            <a:pPr indent="0" lvl="0" marL="0" rtl="0" algn="just">
              <a:spcBef>
                <a:spcPts val="0"/>
              </a:spcBef>
              <a:spcAft>
                <a:spcPts val="1600"/>
              </a:spcAft>
              <a:buNone/>
            </a:pPr>
            <a:r>
              <a:t/>
            </a:r>
            <a:endParaRPr sz="1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CRITERI FORMAZIONE CLASSI PRIME SECONDARIA</a:t>
            </a:r>
            <a:endParaRPr/>
          </a:p>
        </p:txBody>
      </p:sp>
      <p:sp>
        <p:nvSpPr>
          <p:cNvPr id="233" name="Google Shape;233;p4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just">
              <a:lnSpc>
                <a:spcPct val="150000"/>
              </a:lnSpc>
              <a:spcBef>
                <a:spcPts val="0"/>
              </a:spcBef>
              <a:spcAft>
                <a:spcPts val="0"/>
              </a:spcAft>
              <a:buClr>
                <a:srgbClr val="333333"/>
              </a:buClr>
              <a:buSzPts val="1800"/>
              <a:buFont typeface="Arial"/>
              <a:buChar char="●"/>
            </a:pPr>
            <a:r>
              <a:rPr lang="it">
                <a:solidFill>
                  <a:srgbClr val="333333"/>
                </a:solidFill>
                <a:latin typeface="Arial"/>
                <a:ea typeface="Arial"/>
                <a:cs typeface="Arial"/>
                <a:sym typeface="Arial"/>
              </a:rPr>
              <a:t>Ripartizione equilibrata degli alunni certificati nelle classi;</a:t>
            </a:r>
            <a:endParaRPr>
              <a:solidFill>
                <a:srgbClr val="333333"/>
              </a:solidFill>
              <a:latin typeface="Arial"/>
              <a:ea typeface="Arial"/>
              <a:cs typeface="Arial"/>
              <a:sym typeface="Arial"/>
            </a:endParaRPr>
          </a:p>
          <a:p>
            <a:pPr indent="-342900" lvl="0" marL="457200" rtl="0" algn="just">
              <a:lnSpc>
                <a:spcPct val="150000"/>
              </a:lnSpc>
              <a:spcBef>
                <a:spcPts val="0"/>
              </a:spcBef>
              <a:spcAft>
                <a:spcPts val="0"/>
              </a:spcAft>
              <a:buClr>
                <a:srgbClr val="333333"/>
              </a:buClr>
              <a:buSzPts val="1800"/>
              <a:buFont typeface="Arial"/>
              <a:buChar char="●"/>
            </a:pPr>
            <a:r>
              <a:rPr lang="it">
                <a:solidFill>
                  <a:srgbClr val="333333"/>
                </a:solidFill>
                <a:latin typeface="Arial"/>
                <a:ea typeface="Arial"/>
                <a:cs typeface="Arial"/>
                <a:sym typeface="Arial"/>
              </a:rPr>
              <a:t>Distribuzione equilibrata degli alunni per fasce di livello;</a:t>
            </a:r>
            <a:endParaRPr>
              <a:solidFill>
                <a:srgbClr val="333333"/>
              </a:solidFill>
              <a:latin typeface="Arial"/>
              <a:ea typeface="Arial"/>
              <a:cs typeface="Arial"/>
              <a:sym typeface="Arial"/>
            </a:endParaRPr>
          </a:p>
          <a:p>
            <a:pPr indent="-342900" lvl="0" marL="457200" rtl="0" algn="just">
              <a:lnSpc>
                <a:spcPct val="150000"/>
              </a:lnSpc>
              <a:spcBef>
                <a:spcPts val="0"/>
              </a:spcBef>
              <a:spcAft>
                <a:spcPts val="0"/>
              </a:spcAft>
              <a:buClr>
                <a:srgbClr val="333333"/>
              </a:buClr>
              <a:buSzPts val="1800"/>
              <a:buFont typeface="Arial"/>
              <a:buChar char="●"/>
            </a:pPr>
            <a:r>
              <a:rPr lang="it">
                <a:solidFill>
                  <a:srgbClr val="333333"/>
                </a:solidFill>
                <a:latin typeface="Arial"/>
                <a:ea typeface="Arial"/>
                <a:cs typeface="Arial"/>
                <a:sym typeface="Arial"/>
              </a:rPr>
              <a:t>Equilibrio maschi/femmine;</a:t>
            </a:r>
            <a:endParaRPr>
              <a:solidFill>
                <a:srgbClr val="333333"/>
              </a:solidFill>
              <a:latin typeface="Arial"/>
              <a:ea typeface="Arial"/>
              <a:cs typeface="Arial"/>
              <a:sym typeface="Arial"/>
            </a:endParaRPr>
          </a:p>
          <a:p>
            <a:pPr indent="-342900" lvl="0" marL="457200" rtl="0" algn="just">
              <a:lnSpc>
                <a:spcPct val="150000"/>
              </a:lnSpc>
              <a:spcBef>
                <a:spcPts val="0"/>
              </a:spcBef>
              <a:spcAft>
                <a:spcPts val="0"/>
              </a:spcAft>
              <a:buClr>
                <a:srgbClr val="333333"/>
              </a:buClr>
              <a:buSzPts val="1800"/>
              <a:buFont typeface="Arial"/>
              <a:buChar char="●"/>
            </a:pPr>
            <a:r>
              <a:rPr lang="it">
                <a:solidFill>
                  <a:srgbClr val="333333"/>
                </a:solidFill>
                <a:latin typeface="Arial"/>
                <a:ea typeface="Arial"/>
                <a:cs typeface="Arial"/>
                <a:sym typeface="Arial"/>
              </a:rPr>
              <a:t>Suggerimenti delle insegnanti della Scuola primaria;</a:t>
            </a:r>
            <a:endParaRPr>
              <a:solidFill>
                <a:srgbClr val="333333"/>
              </a:solidFill>
              <a:latin typeface="Arial"/>
              <a:ea typeface="Arial"/>
              <a:cs typeface="Arial"/>
              <a:sym typeface="Arial"/>
            </a:endParaRPr>
          </a:p>
          <a:p>
            <a:pPr indent="-342900" lvl="0" marL="457200" rtl="0" algn="just">
              <a:lnSpc>
                <a:spcPct val="150000"/>
              </a:lnSpc>
              <a:spcBef>
                <a:spcPts val="0"/>
              </a:spcBef>
              <a:spcAft>
                <a:spcPts val="0"/>
              </a:spcAft>
              <a:buClr>
                <a:srgbClr val="333333"/>
              </a:buClr>
              <a:buSzPts val="1800"/>
              <a:buFont typeface="Arial"/>
              <a:buChar char="●"/>
            </a:pPr>
            <a:r>
              <a:rPr lang="it">
                <a:solidFill>
                  <a:srgbClr val="333333"/>
                </a:solidFill>
                <a:latin typeface="Arial"/>
                <a:ea typeface="Arial"/>
                <a:cs typeface="Arial"/>
                <a:sym typeface="Arial"/>
              </a:rPr>
              <a:t>Desiderata delle famiglie, in caso di reciprocità delle richieste e di assenza di controindicazioni.</a:t>
            </a:r>
            <a:endParaRPr sz="2400">
              <a:solidFill>
                <a:srgbClr val="33333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3"/>
          <p:cNvSpPr txBox="1"/>
          <p:nvPr>
            <p:ph type="title"/>
          </p:nvPr>
        </p:nvSpPr>
        <p:spPr>
          <a:xfrm>
            <a:off x="311700" y="1437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TRAGUARDI IN USCITA</a:t>
            </a:r>
            <a:endParaRPr/>
          </a:p>
        </p:txBody>
      </p:sp>
      <p:sp>
        <p:nvSpPr>
          <p:cNvPr id="239" name="Google Shape;239;p43"/>
          <p:cNvSpPr txBox="1"/>
          <p:nvPr>
            <p:ph idx="1" type="body"/>
          </p:nvPr>
        </p:nvSpPr>
        <p:spPr>
          <a:xfrm>
            <a:off x="311700" y="920400"/>
            <a:ext cx="8520600" cy="39633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it"/>
              <a:t>-</a:t>
            </a:r>
            <a:r>
              <a:rPr lang="it" sz="1600"/>
              <a:t> Lo studente al termine del primo ciclo, attraverso gli apprendimenti sviluppati a scuola, lo studio personale, le esperienze educative vissute in famiglia e nella comunità, è in grado di iniziare ad affrontare in autonomia e con responsabilità, le situazioni di vita tipiche della propria età, riflettendo ed esprimendo la propria personalità in tutte le sue dimensioni. Ha consapevolezza delle proprie potenzialità e dei propri limiti, utilizza gli strumenti di conoscenza per comprendere se stesso e gli altri, per riconoscere ed apprezzare le diverse identità, le tradizioni culturali e religiose, in un'ottica di dialogo e di rispetto reciproco. Interpreta i sistemi simbolici e culturali della società, orienta le proprie scelte in modo consapevole, rispetta le regole condivise, collabora con gli altri per la costruzione del bene comune esprimendo le proprie personali opinioni e sensibilità. Si impegna per portare a compimento il lavoro iniziato da solo o insieme ad altri. Dimostra una padronanza della lingua italiana tale da consentirgli di comprendere enunciati e testi di una certa complessità, di esprimere le proprie idee, di adottare un registro linguistico appropriato alle diverse situazioni. </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4"/>
          <p:cNvSpPr txBox="1"/>
          <p:nvPr>
            <p:ph idx="1" type="body"/>
          </p:nvPr>
        </p:nvSpPr>
        <p:spPr>
          <a:xfrm>
            <a:off x="311700" y="372700"/>
            <a:ext cx="8520600" cy="449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sz="1600"/>
              <a:t>Nell'incontro con persone di diverse nazionalità è in grado di esprimersi a livello elementare in lingua inglese e di affrontare una comunicazione essenziale, in semplici situazioni di vita quotidiana, in una seconda lingua europea. Utilizza la lingua inglese nell'uso delle tecnologie dell'informazione e della comunicazione. Le sue conoscenze matematiche e scientifico-tecnologiche gli consentono di analizzare dati e fatti della realtà e di verificare l'attendibilità delle analisi quantitative e statistiche proposte da altri. Il possesso di un pensiero razionale gli consente di affrontare problemi e situazioni sulla base di elementi certi e di avere consapevolezza dei limiti delle affermazioni che riguardano questioni complesse che non si prestano a spiegazioni univoche. Si orienta nello spazio e nel tempo dando espressione a curiosità e ricerca di senso; osserva ed interpreta ambienti, fatti, fenomeni e produzioni artistiche. Ha buone competenze digitali, usa con consapevolezza le tecnologie della </a:t>
            </a:r>
            <a:r>
              <a:rPr lang="it" sz="1600"/>
              <a:t>comunicazione per ricercare e analizzare dati ed informazioni, per distinguere informazioni attendibili da quelle che necessitano di approfondimento, di controllo e di verifica e per interagire con soggetti diversi nel mondo.</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5"/>
          <p:cNvSpPr txBox="1"/>
          <p:nvPr>
            <p:ph idx="1" type="body"/>
          </p:nvPr>
        </p:nvSpPr>
        <p:spPr>
          <a:xfrm>
            <a:off x="311700" y="320775"/>
            <a:ext cx="8520600" cy="4542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sz="1600"/>
              <a:t>Possiede un patrimonio di conoscenze e nozioni di base ed è allo stesso tempo capace di ricercare e di procurarsi velocemente nuove informazioni ed impegnarsi in nuovi apprendimenti anche in modo autonomo. Ha cura e rispetto di sé, come presupposto di un sano e corretto stile di vita. Assimila il senso e la necessità del rispetto della convivenza civile. Ha attenzione per le funzioni pubbliche alle quali partecipa nelle diverse forme in cui questo può avvenire: momenti educativi informali e non formali, esposizione pubblica del proprio lavoro, occasioni rituali nelle comunità che frequenta, azioni di solidarietà, manifestazioni sportive non agonistiche, volontariato, ecc. Dimostra originalità e spirito di iniziativa. Si assume le proprie responsabilità e chiede aiuto quando si trova in difficoltà e sa fornire aiuto a chi lo chiede. In relazione alle proprie potenzialità e al proprio talento si impegna in campi espressivi, motori ed artistici che gli sono congeniali. È disposto ad analizzare se stesso e a misurarsi con le novità e gli imprevisti. </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CURRICULUM D’ISTITUTO</a:t>
            </a:r>
            <a:endParaRPr/>
          </a:p>
        </p:txBody>
      </p:sp>
      <p:sp>
        <p:nvSpPr>
          <p:cNvPr id="255" name="Google Shape;255;p4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La progettazione e i curricoli sono elaborati sulla base delle Indicazioni Nazionali per il Curricolo della Scuola dell’Infanzia e del primo ciclo d’Istruzione adottate con Regolamento del Ministero dell’Istruzione del 16/11/12 e rappresentano il quadro normativo e di indirizzo in cui le scuole dell’infanzia, primarie e secondarie di primo grado esplicitano e declinano la propria offerta formativa di base.</a:t>
            </a:r>
            <a:endParaRPr/>
          </a:p>
          <a:p>
            <a:pPr indent="0" lvl="0" marL="0" rtl="0" algn="l">
              <a:spcBef>
                <a:spcPts val="1600"/>
              </a:spcBef>
              <a:spcAft>
                <a:spcPts val="1600"/>
              </a:spcAft>
              <a:buNone/>
            </a:pPr>
            <a:r>
              <a:rPr lang="it"/>
              <a:t>Il Curriculum d’istituto dell’IC5 è stato elaborato per le diverse aree di apprendimento ed è consultabile al seguente </a:t>
            </a:r>
            <a:r>
              <a:rPr lang="it" u="sng">
                <a:solidFill>
                  <a:schemeClr val="hlink"/>
                </a:solidFill>
                <a:hlinkClick r:id="rId3"/>
              </a:rPr>
              <a:t>link.</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VALUTAZIONE DEGLI APPRENDIMENTI</a:t>
            </a:r>
            <a:endParaRPr/>
          </a:p>
        </p:txBody>
      </p:sp>
      <p:sp>
        <p:nvSpPr>
          <p:cNvPr id="261" name="Google Shape;261;p47"/>
          <p:cNvSpPr txBox="1"/>
          <p:nvPr>
            <p:ph idx="1" type="body"/>
          </p:nvPr>
        </p:nvSpPr>
        <p:spPr>
          <a:xfrm>
            <a:off x="311700" y="1840800"/>
            <a:ext cx="8520600" cy="26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Nell’ultimo anno della scuola dell’infanzia vengono principalmente osservati: </a:t>
            </a:r>
            <a:endParaRPr/>
          </a:p>
          <a:p>
            <a:pPr indent="-342900" lvl="0" marL="457200" rtl="0" algn="l">
              <a:spcBef>
                <a:spcPts val="1600"/>
              </a:spcBef>
              <a:spcAft>
                <a:spcPts val="0"/>
              </a:spcAft>
              <a:buSzPts val="1800"/>
              <a:buAutoNum type="arabicPeriod"/>
            </a:pPr>
            <a:r>
              <a:rPr lang="it"/>
              <a:t>le Abilità generali: aspetti comportamentali,motricità, comprensione linguistica, espressione orale, meta cognizione,abilità cognitive (memoria, orientamento..) </a:t>
            </a:r>
            <a:endParaRPr/>
          </a:p>
          <a:p>
            <a:pPr indent="-342900" lvl="0" marL="457200" rtl="0" algn="l">
              <a:spcBef>
                <a:spcPts val="0"/>
              </a:spcBef>
              <a:spcAft>
                <a:spcPts val="0"/>
              </a:spcAft>
              <a:buSzPts val="1800"/>
              <a:buAutoNum type="arabicPeriod"/>
            </a:pPr>
            <a:r>
              <a:rPr lang="it"/>
              <a:t> le Abilità specifiche: Pre- Alfabetizzazione, Pre-Matematica. </a:t>
            </a:r>
            <a:endParaRPr/>
          </a:p>
          <a:p>
            <a:pPr indent="0" lvl="0" marL="0" rtl="0" algn="l">
              <a:spcBef>
                <a:spcPts val="1600"/>
              </a:spcBef>
              <a:spcAft>
                <a:spcPts val="1600"/>
              </a:spcAft>
              <a:buNone/>
            </a:pPr>
            <a:r>
              <a:t/>
            </a:r>
            <a:endParaRPr/>
          </a:p>
        </p:txBody>
      </p:sp>
      <p:sp>
        <p:nvSpPr>
          <p:cNvPr id="262" name="Google Shape;262;p47"/>
          <p:cNvSpPr txBox="1"/>
          <p:nvPr/>
        </p:nvSpPr>
        <p:spPr>
          <a:xfrm>
            <a:off x="376775" y="1164475"/>
            <a:ext cx="5699700" cy="5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700">
                <a:solidFill>
                  <a:srgbClr val="76A5AF"/>
                </a:solidFill>
                <a:latin typeface="Comic Sans MS"/>
                <a:ea typeface="Comic Sans MS"/>
                <a:cs typeface="Comic Sans MS"/>
                <a:sym typeface="Comic Sans MS"/>
              </a:rPr>
              <a:t>SCUOLA DELL’INFANZIA</a:t>
            </a:r>
            <a:endParaRPr b="1" sz="1700">
              <a:solidFill>
                <a:srgbClr val="76A5AF"/>
              </a:solidFill>
              <a:latin typeface="Comic Sans MS"/>
              <a:ea typeface="Comic Sans MS"/>
              <a:cs typeface="Comic Sans MS"/>
              <a:sym typeface="Comic Sans M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8"/>
          <p:cNvSpPr txBox="1"/>
          <p:nvPr>
            <p:ph idx="1" type="body"/>
          </p:nvPr>
        </p:nvSpPr>
        <p:spPr>
          <a:xfrm>
            <a:off x="311700" y="642425"/>
            <a:ext cx="8520600" cy="421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a:t>
            </a:r>
            <a:r>
              <a:rPr lang="it"/>
              <a:t>a valutazione assume per la Scuola dell’infanzia una preminente funzione formativa per accertare i livelli di AUTONOMIA, CONOSCENZE, ABILITA’, COMPETENZA raggiunti. Le insegnanti valutano i livelli di apprendimento con riferimento ai diversi Campi d’Esperienza. L’attività di valutazione si avvale di strumenti e modalità quali: </a:t>
            </a:r>
            <a:endParaRPr/>
          </a:p>
          <a:p>
            <a:pPr indent="-342900" lvl="0" marL="457200" rtl="0" algn="l">
              <a:spcBef>
                <a:spcPts val="1600"/>
              </a:spcBef>
              <a:spcAft>
                <a:spcPts val="0"/>
              </a:spcAft>
              <a:buSzPts val="1800"/>
              <a:buChar char="❖"/>
            </a:pPr>
            <a:r>
              <a:rPr lang="it"/>
              <a:t>schede/griglie di osservazione; </a:t>
            </a:r>
            <a:endParaRPr/>
          </a:p>
          <a:p>
            <a:pPr indent="-342900" lvl="0" marL="457200" rtl="0" algn="l">
              <a:spcBef>
                <a:spcPts val="0"/>
              </a:spcBef>
              <a:spcAft>
                <a:spcPts val="0"/>
              </a:spcAft>
              <a:buSzPts val="1800"/>
              <a:buChar char="❖"/>
            </a:pPr>
            <a:r>
              <a:rPr lang="it"/>
              <a:t>schede/rubriche di valutazione;</a:t>
            </a:r>
            <a:endParaRPr/>
          </a:p>
          <a:p>
            <a:pPr indent="-342900" lvl="0" marL="457200" rtl="0" algn="l">
              <a:spcBef>
                <a:spcPts val="0"/>
              </a:spcBef>
              <a:spcAft>
                <a:spcPts val="0"/>
              </a:spcAft>
              <a:buSzPts val="1800"/>
              <a:buChar char="❖"/>
            </a:pPr>
            <a:r>
              <a:rPr lang="it"/>
              <a:t> prove oggettive (giochi strutturati..); </a:t>
            </a:r>
            <a:endParaRPr/>
          </a:p>
          <a:p>
            <a:pPr indent="-342900" lvl="0" marL="457200" rtl="0" algn="l">
              <a:spcBef>
                <a:spcPts val="0"/>
              </a:spcBef>
              <a:spcAft>
                <a:spcPts val="0"/>
              </a:spcAft>
              <a:buSzPts val="1800"/>
              <a:buChar char="❖"/>
            </a:pPr>
            <a:r>
              <a:rPr lang="it"/>
              <a:t>elaborati grafici; </a:t>
            </a:r>
            <a:endParaRPr/>
          </a:p>
          <a:p>
            <a:pPr indent="-342900" lvl="0" marL="457200" rtl="0" algn="l">
              <a:spcBef>
                <a:spcPts val="0"/>
              </a:spcBef>
              <a:spcAft>
                <a:spcPts val="0"/>
              </a:spcAft>
              <a:buSzPts val="1800"/>
              <a:buChar char="❖"/>
            </a:pPr>
            <a:r>
              <a:rPr lang="it"/>
              <a:t>documentazione.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9"/>
          <p:cNvSpPr txBox="1"/>
          <p:nvPr>
            <p:ph idx="1" type="body"/>
          </p:nvPr>
        </p:nvSpPr>
        <p:spPr>
          <a:xfrm>
            <a:off x="311700" y="936150"/>
            <a:ext cx="8748600" cy="380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666666"/>
                </a:solidFill>
              </a:rPr>
              <a:t>Nella scuola primaria la valutazione avviene attraverso un giudizio descrittivo per ogni obiettivo della singola materia che prende in considerazione  le seguenti dimensioni:</a:t>
            </a:r>
            <a:endParaRPr>
              <a:solidFill>
                <a:srgbClr val="666666"/>
              </a:solidFill>
            </a:endParaRPr>
          </a:p>
          <a:p>
            <a:pPr indent="0" lvl="0" marL="0" rtl="0" algn="l">
              <a:spcBef>
                <a:spcPts val="0"/>
              </a:spcBef>
              <a:spcAft>
                <a:spcPts val="0"/>
              </a:spcAft>
              <a:buNone/>
            </a:pPr>
            <a:r>
              <a:t/>
            </a:r>
            <a:endParaRPr>
              <a:solidFill>
                <a:srgbClr val="666666"/>
              </a:solidFill>
            </a:endParaRPr>
          </a:p>
          <a:p>
            <a:pPr indent="0" lvl="0" marL="0" rtl="0" algn="l">
              <a:spcBef>
                <a:spcPts val="0"/>
              </a:spcBef>
              <a:spcAft>
                <a:spcPts val="0"/>
              </a:spcAft>
              <a:buNone/>
            </a:pPr>
            <a:r>
              <a:rPr lang="it">
                <a:solidFill>
                  <a:srgbClr val="666666"/>
                </a:solidFill>
              </a:rPr>
              <a:t>autonomia  </a:t>
            </a:r>
            <a:endParaRPr>
              <a:solidFill>
                <a:srgbClr val="666666"/>
              </a:solidFill>
            </a:endParaRPr>
          </a:p>
          <a:p>
            <a:pPr indent="0" lvl="0" marL="0" rtl="0" algn="l">
              <a:spcBef>
                <a:spcPts val="0"/>
              </a:spcBef>
              <a:spcAft>
                <a:spcPts val="0"/>
              </a:spcAft>
              <a:buNone/>
            </a:pPr>
            <a:r>
              <a:rPr lang="it">
                <a:solidFill>
                  <a:srgbClr val="666666"/>
                </a:solidFill>
              </a:rPr>
              <a:t>risorse  </a:t>
            </a:r>
            <a:endParaRPr>
              <a:solidFill>
                <a:srgbClr val="666666"/>
              </a:solidFill>
            </a:endParaRPr>
          </a:p>
          <a:p>
            <a:pPr indent="0" lvl="0" marL="0" rtl="0" algn="l">
              <a:spcBef>
                <a:spcPts val="0"/>
              </a:spcBef>
              <a:spcAft>
                <a:spcPts val="0"/>
              </a:spcAft>
              <a:buNone/>
            </a:pPr>
            <a:r>
              <a:rPr lang="it">
                <a:solidFill>
                  <a:srgbClr val="666666"/>
                </a:solidFill>
              </a:rPr>
              <a:t>continuità </a:t>
            </a:r>
            <a:endParaRPr>
              <a:solidFill>
                <a:srgbClr val="666666"/>
              </a:solidFill>
            </a:endParaRPr>
          </a:p>
          <a:p>
            <a:pPr indent="0" lvl="0" marL="0" rtl="0" algn="l">
              <a:spcBef>
                <a:spcPts val="0"/>
              </a:spcBef>
              <a:spcAft>
                <a:spcPts val="0"/>
              </a:spcAft>
              <a:buNone/>
            </a:pPr>
            <a:r>
              <a:rPr lang="it">
                <a:solidFill>
                  <a:srgbClr val="666666"/>
                </a:solidFill>
              </a:rPr>
              <a:t>tipologia della situazione </a:t>
            </a:r>
            <a:endParaRPr>
              <a:solidFill>
                <a:srgbClr val="666666"/>
              </a:solidFill>
            </a:endParaRPr>
          </a:p>
          <a:p>
            <a:pPr indent="0" lvl="0" marL="0" rtl="0" algn="l">
              <a:spcBef>
                <a:spcPts val="0"/>
              </a:spcBef>
              <a:spcAft>
                <a:spcPts val="0"/>
              </a:spcAft>
              <a:buNone/>
            </a:pPr>
            <a:r>
              <a:rPr lang="it">
                <a:solidFill>
                  <a:srgbClr val="666666"/>
                </a:solidFill>
              </a:rPr>
              <a:t>consapevolezza. </a:t>
            </a:r>
            <a:endParaRPr>
              <a:solidFill>
                <a:srgbClr val="666666"/>
              </a:solidFill>
            </a:endParaRPr>
          </a:p>
          <a:p>
            <a:pPr indent="0" lvl="0" marL="0" rtl="0" algn="l">
              <a:spcBef>
                <a:spcPts val="0"/>
              </a:spcBef>
              <a:spcAft>
                <a:spcPts val="0"/>
              </a:spcAft>
              <a:buNone/>
            </a:pPr>
            <a:r>
              <a:t/>
            </a:r>
            <a:endParaRPr>
              <a:solidFill>
                <a:srgbClr val="666666"/>
              </a:solidFill>
            </a:endParaRPr>
          </a:p>
          <a:p>
            <a:pPr indent="0" lvl="0" marL="0" rtl="0" algn="l">
              <a:spcBef>
                <a:spcPts val="0"/>
              </a:spcBef>
              <a:spcAft>
                <a:spcPts val="0"/>
              </a:spcAft>
              <a:buNone/>
            </a:pPr>
            <a:r>
              <a:rPr lang="it">
                <a:solidFill>
                  <a:srgbClr val="666666"/>
                </a:solidFill>
              </a:rPr>
              <a:t>Ad ogni giudizio corrisponde un livello di acquisizione.</a:t>
            </a:r>
            <a:endParaRPr>
              <a:solidFill>
                <a:srgbClr val="666666"/>
              </a:solidFill>
            </a:endParaRPr>
          </a:p>
          <a:p>
            <a:pPr indent="0" lvl="0" marL="457200" rtl="0" algn="l">
              <a:spcBef>
                <a:spcPts val="0"/>
              </a:spcBef>
              <a:spcAft>
                <a:spcPts val="1600"/>
              </a:spcAft>
              <a:buNone/>
            </a:pPr>
            <a:r>
              <a:t/>
            </a:r>
            <a:endParaRPr/>
          </a:p>
        </p:txBody>
      </p:sp>
      <p:sp>
        <p:nvSpPr>
          <p:cNvPr id="273" name="Google Shape;273;p49"/>
          <p:cNvSpPr txBox="1"/>
          <p:nvPr/>
        </p:nvSpPr>
        <p:spPr>
          <a:xfrm>
            <a:off x="398150" y="462700"/>
            <a:ext cx="42828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600">
                <a:solidFill>
                  <a:srgbClr val="76A5AF"/>
                </a:solidFill>
                <a:latin typeface="Comic Sans MS"/>
                <a:ea typeface="Comic Sans MS"/>
                <a:cs typeface="Comic Sans MS"/>
                <a:sym typeface="Comic Sans MS"/>
              </a:rPr>
              <a:t>SCUOLA PRIMARIA</a:t>
            </a:r>
            <a:endParaRPr b="1" sz="1600">
              <a:solidFill>
                <a:srgbClr val="76A5AF"/>
              </a:solidFill>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0"/>
          <p:cNvSpPr txBox="1"/>
          <p:nvPr>
            <p:ph idx="1" type="body"/>
          </p:nvPr>
        </p:nvSpPr>
        <p:spPr>
          <a:xfrm>
            <a:off x="311700" y="126300"/>
            <a:ext cx="8520600" cy="272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600">
                <a:solidFill>
                  <a:srgbClr val="434343"/>
                </a:solidFill>
              </a:rPr>
              <a:t>I livelli di acquisizione sono i seguenti:</a:t>
            </a:r>
            <a:endParaRPr sz="1600">
              <a:solidFill>
                <a:srgbClr val="434343"/>
              </a:solidFill>
            </a:endParaRPr>
          </a:p>
          <a:p>
            <a:pPr indent="0" lvl="0" marL="0" rtl="0" algn="l">
              <a:spcBef>
                <a:spcPts val="0"/>
              </a:spcBef>
              <a:spcAft>
                <a:spcPts val="0"/>
              </a:spcAft>
              <a:buNone/>
            </a:pPr>
            <a:r>
              <a:t/>
            </a:r>
            <a:endParaRPr sz="1600">
              <a:solidFill>
                <a:srgbClr val="434343"/>
              </a:solidFill>
            </a:endParaRPr>
          </a:p>
          <a:p>
            <a:pPr indent="0" lvl="0" marL="0" rtl="0" algn="l">
              <a:spcBef>
                <a:spcPts val="0"/>
              </a:spcBef>
              <a:spcAft>
                <a:spcPts val="0"/>
              </a:spcAft>
              <a:buNone/>
            </a:pPr>
            <a:r>
              <a:rPr b="1" lang="it" sz="1600">
                <a:solidFill>
                  <a:srgbClr val="434343"/>
                </a:solidFill>
              </a:rPr>
              <a:t>AVANZATO:</a:t>
            </a:r>
            <a:r>
              <a:rPr lang="it" sz="1600">
                <a:solidFill>
                  <a:srgbClr val="434343"/>
                </a:solidFill>
              </a:rPr>
              <a:t> l’alunno, in modo autonomo e continuativo, porta a termine compiti in situazioni note e non note, mobilitando una varietà di risorse, sia fornite dal docente sia reperite altrove. È pienamente consapevole delle proprie competenze e le utilizza nelle diverse situazioni.</a:t>
            </a:r>
            <a:endParaRPr sz="1600">
              <a:solidFill>
                <a:srgbClr val="434343"/>
              </a:solidFill>
            </a:endParaRPr>
          </a:p>
          <a:p>
            <a:pPr indent="0" lvl="0" marL="0" rtl="0" algn="l">
              <a:spcBef>
                <a:spcPts val="0"/>
              </a:spcBef>
              <a:spcAft>
                <a:spcPts val="0"/>
              </a:spcAft>
              <a:buNone/>
            </a:pPr>
            <a:r>
              <a:rPr b="1" lang="it" sz="1600">
                <a:solidFill>
                  <a:srgbClr val="434343"/>
                </a:solidFill>
              </a:rPr>
              <a:t>INTERMEDIO</a:t>
            </a:r>
            <a:r>
              <a:rPr lang="it" sz="1600">
                <a:solidFill>
                  <a:srgbClr val="434343"/>
                </a:solidFill>
              </a:rPr>
              <a:t>:  l’alunno, in modo generalmente continuativo e autonomo, porta a termine compiti in situazioni note; risolve compiti in situazioni non note utilizzando le risorse fornite dal docente o reperite altrove. È abbastanza consapevole delle proprie  competenze e le utilizza con buona padronanza.</a:t>
            </a:r>
            <a:endParaRPr sz="1600">
              <a:solidFill>
                <a:srgbClr val="434343"/>
              </a:solidFill>
            </a:endParaRPr>
          </a:p>
          <a:p>
            <a:pPr indent="0" lvl="0" marL="0" rtl="0" algn="l">
              <a:spcBef>
                <a:spcPts val="0"/>
              </a:spcBef>
              <a:spcAft>
                <a:spcPts val="0"/>
              </a:spcAft>
              <a:buNone/>
            </a:pPr>
            <a:r>
              <a:rPr b="1" lang="it" sz="1600">
                <a:solidFill>
                  <a:srgbClr val="434343"/>
                </a:solidFill>
              </a:rPr>
              <a:t>BASE</a:t>
            </a:r>
            <a:r>
              <a:rPr lang="it" sz="1600">
                <a:solidFill>
                  <a:srgbClr val="434343"/>
                </a:solidFill>
              </a:rPr>
              <a:t>: l’alunno porta a termine compiti in modo non sempre autonomo e continuativo, soprattutto in situazioni note e utilizzando le risorse fornite dal docente. Non è ancora pienamente consapevole delle proprie competenze.</a:t>
            </a:r>
            <a:endParaRPr sz="1600">
              <a:solidFill>
                <a:srgbClr val="434343"/>
              </a:solidFill>
            </a:endParaRPr>
          </a:p>
          <a:p>
            <a:pPr indent="0" lvl="0" marL="0" rtl="0" algn="l">
              <a:spcBef>
                <a:spcPts val="0"/>
              </a:spcBef>
              <a:spcAft>
                <a:spcPts val="0"/>
              </a:spcAft>
              <a:buNone/>
            </a:pPr>
            <a:r>
              <a:rPr b="1" lang="it" sz="1600">
                <a:solidFill>
                  <a:srgbClr val="434343"/>
                </a:solidFill>
              </a:rPr>
              <a:t>IN VIA DI ACQUISIZIONE:</a:t>
            </a:r>
            <a:r>
              <a:rPr lang="it" sz="1600">
                <a:solidFill>
                  <a:srgbClr val="434343"/>
                </a:solidFill>
              </a:rPr>
              <a:t> l’alunno, non ancora autonomo, porta a termine compiti in modo non continuo, solo in situazioni note e ricercando il supporto del docente e di risorse fornite appositamente. Non è consapevole delle proprie competenze.</a:t>
            </a:r>
            <a:endParaRPr sz="1600">
              <a:solidFill>
                <a:srgbClr val="434343"/>
              </a:solidFill>
            </a:endParaRPr>
          </a:p>
          <a:p>
            <a:pPr indent="0" lvl="0" marL="457200" rtl="0" algn="l">
              <a:spcBef>
                <a:spcPts val="0"/>
              </a:spcBef>
              <a:spcAft>
                <a:spcPts val="0"/>
              </a:spcAft>
              <a:buNone/>
            </a:pPr>
            <a:r>
              <a:t/>
            </a:r>
            <a:endParaRPr sz="1500"/>
          </a:p>
          <a:p>
            <a:pPr indent="0" lvl="0" marL="0" rtl="0" algn="l">
              <a:spcBef>
                <a:spcPts val="1600"/>
              </a:spcBef>
              <a:spcAft>
                <a:spcPts val="16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aphicFrame>
        <p:nvGraphicFramePr>
          <p:cNvPr id="283" name="Google Shape;283;p51"/>
          <p:cNvGraphicFramePr/>
          <p:nvPr/>
        </p:nvGraphicFramePr>
        <p:xfrm>
          <a:off x="114350" y="220500"/>
          <a:ext cx="3000000" cy="3000000"/>
        </p:xfrm>
        <a:graphic>
          <a:graphicData uri="http://schemas.openxmlformats.org/drawingml/2006/table">
            <a:tbl>
              <a:tblPr>
                <a:noFill/>
                <a:tableStyleId>{BA0F45AE-5AEF-42BB-B635-CA54F217A09A}</a:tableStyleId>
              </a:tblPr>
              <a:tblGrid>
                <a:gridCol w="1143975"/>
                <a:gridCol w="1311475"/>
                <a:gridCol w="6345200"/>
              </a:tblGrid>
              <a:tr h="396200">
                <a:tc>
                  <a:txBody>
                    <a:bodyPr/>
                    <a:lstStyle/>
                    <a:p>
                      <a:pPr indent="0" lvl="0" marL="0" rtl="0" algn="ctr">
                        <a:spcBef>
                          <a:spcPts val="0"/>
                        </a:spcBef>
                        <a:spcAft>
                          <a:spcPts val="0"/>
                        </a:spcAft>
                        <a:buNone/>
                      </a:pPr>
                      <a:r>
                        <a:rPr b="1" lang="it">
                          <a:latin typeface="Open Sans"/>
                          <a:ea typeface="Open Sans"/>
                          <a:cs typeface="Open Sans"/>
                          <a:sym typeface="Open Sans"/>
                        </a:rPr>
                        <a:t>CLASSE</a:t>
                      </a:r>
                      <a:endParaRPr b="1">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it">
                          <a:latin typeface="Open Sans"/>
                          <a:ea typeface="Open Sans"/>
                          <a:cs typeface="Open Sans"/>
                          <a:sym typeface="Open Sans"/>
                        </a:rPr>
                        <a:t>MATERIA</a:t>
                      </a:r>
                      <a:endParaRPr b="1">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it">
                          <a:latin typeface="Open Sans"/>
                          <a:ea typeface="Open Sans"/>
                          <a:cs typeface="Open Sans"/>
                          <a:sym typeface="Open Sans"/>
                        </a:rPr>
                        <a:t>OBIETTIVI</a:t>
                      </a:r>
                      <a:endParaRPr b="1">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2618625">
                <a:tc rowSpan="3">
                  <a:txBody>
                    <a:bodyPr/>
                    <a:lstStyle/>
                    <a:p>
                      <a:pPr indent="0" lvl="0" marL="0" rtl="0" algn="l">
                        <a:lnSpc>
                          <a:spcPct val="115000"/>
                        </a:lnSpc>
                        <a:spcBef>
                          <a:spcPts val="0"/>
                        </a:spcBef>
                        <a:spcAft>
                          <a:spcPts val="0"/>
                        </a:spcAft>
                        <a:buNone/>
                      </a:pPr>
                      <a:r>
                        <a:rPr lang="it" sz="1200"/>
                        <a:t>I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t>ITALIANO</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just">
                        <a:lnSpc>
                          <a:spcPct val="115000"/>
                        </a:lnSpc>
                        <a:spcBef>
                          <a:spcPts val="0"/>
                        </a:spcBef>
                        <a:spcAft>
                          <a:spcPts val="0"/>
                        </a:spcAft>
                        <a:buSzPts val="1200"/>
                        <a:buAutoNum type="arabicPeriod"/>
                      </a:pPr>
                      <a:r>
                        <a:rPr lang="it" sz="1200"/>
                        <a:t>Ascolta e comprende le informazioni essenziali e il significato di consegne e racconti rispettando il proprio turno di parola e rispondendo in modo pertinente </a:t>
                      </a:r>
                      <a:r>
                        <a:rPr b="1" lang="it" sz="1200"/>
                        <a:t>(l’obiettivo è stato caricato su Nuvola senza “pertinente”)</a:t>
                      </a:r>
                      <a:r>
                        <a:rPr lang="it" sz="1200"/>
                        <a:t>.</a:t>
                      </a:r>
                      <a:endParaRPr sz="1200"/>
                    </a:p>
                    <a:p>
                      <a:pPr indent="-304800" lvl="0" marL="457200" rtl="0" algn="just">
                        <a:lnSpc>
                          <a:spcPct val="115000"/>
                        </a:lnSpc>
                        <a:spcBef>
                          <a:spcPts val="0"/>
                        </a:spcBef>
                        <a:spcAft>
                          <a:spcPts val="0"/>
                        </a:spcAft>
                        <a:buSzPts val="1200"/>
                        <a:buAutoNum type="arabicPeriod"/>
                      </a:pPr>
                      <a:r>
                        <a:rPr lang="it" sz="1200"/>
                        <a:t>Ha acquisito gli strumenti di lettura per leggere semplici parole</a:t>
                      </a:r>
                      <a:endParaRPr sz="1200"/>
                    </a:p>
                    <a:p>
                      <a:pPr indent="-304800" lvl="0" marL="457200" rtl="0" algn="just">
                        <a:lnSpc>
                          <a:spcPct val="115000"/>
                        </a:lnSpc>
                        <a:spcBef>
                          <a:spcPts val="0"/>
                        </a:spcBef>
                        <a:spcAft>
                          <a:spcPts val="0"/>
                        </a:spcAft>
                        <a:buSzPts val="1200"/>
                        <a:buAutoNum type="arabicPeriod"/>
                      </a:pPr>
                      <a:r>
                        <a:rPr lang="it" sz="1200"/>
                        <a:t>Ha acquisito le capacità manuali e percettive per l’ordine della scrittura nello spazio grafico e sa scrivere semplici parole.</a:t>
                      </a:r>
                      <a:endParaRPr sz="1200"/>
                    </a:p>
                    <a:p>
                      <a:pPr indent="-304800" lvl="0" marL="457200" rtl="0" algn="just">
                        <a:lnSpc>
                          <a:spcPct val="115000"/>
                        </a:lnSpc>
                        <a:spcBef>
                          <a:spcPts val="0"/>
                        </a:spcBef>
                        <a:spcAft>
                          <a:spcPts val="0"/>
                        </a:spcAft>
                        <a:buSzPts val="1200"/>
                        <a:buAutoNum type="arabicPeriod"/>
                      </a:pPr>
                      <a:r>
                        <a:rPr lang="it" sz="1200"/>
                        <a:t>Racconta brevi esperienze personali su quanto ascoltato</a:t>
                      </a:r>
                      <a:endParaRPr sz="1200"/>
                    </a:p>
                    <a:p>
                      <a:pPr indent="-304800" lvl="0" marL="457200" rtl="0" algn="just">
                        <a:lnSpc>
                          <a:spcPct val="115000"/>
                        </a:lnSpc>
                        <a:spcBef>
                          <a:spcPts val="0"/>
                        </a:spcBef>
                        <a:spcAft>
                          <a:spcPts val="0"/>
                        </a:spcAft>
                        <a:buSzPts val="1200"/>
                        <a:buAutoNum type="arabicPeriod"/>
                      </a:pPr>
                      <a:r>
                        <a:rPr lang="it" sz="1200"/>
                        <a:t>Prevede il contenuto di un testo semplice in base ad alcuni elementi.</a:t>
                      </a:r>
                      <a:endParaRPr sz="1200"/>
                    </a:p>
                    <a:p>
                      <a:pPr indent="-304800" lvl="0" marL="457200" rtl="0" algn="just">
                        <a:lnSpc>
                          <a:spcPct val="115000"/>
                        </a:lnSpc>
                        <a:spcBef>
                          <a:spcPts val="0"/>
                        </a:spcBef>
                        <a:spcAft>
                          <a:spcPts val="0"/>
                        </a:spcAft>
                        <a:buSzPts val="1200"/>
                        <a:buAutoNum type="arabicPeriod"/>
                      </a:pPr>
                      <a:r>
                        <a:rPr lang="it" sz="1200"/>
                        <a:t>Legge e comprende il contenuto di semplici testi.</a:t>
                      </a:r>
                      <a:endParaRPr sz="1200"/>
                    </a:p>
                    <a:p>
                      <a:pPr indent="-304800" lvl="0" marL="457200" rtl="0" algn="just">
                        <a:lnSpc>
                          <a:spcPct val="115000"/>
                        </a:lnSpc>
                        <a:spcBef>
                          <a:spcPts val="0"/>
                        </a:spcBef>
                        <a:spcAft>
                          <a:spcPts val="0"/>
                        </a:spcAft>
                        <a:buSzPts val="1200"/>
                        <a:buAutoNum type="arabicPeriod"/>
                      </a:pPr>
                      <a:r>
                        <a:rPr lang="it" sz="1200"/>
                        <a:t>scrive in modo autonomo semplici frasi.</a:t>
                      </a:r>
                      <a:endParaRPr sz="1200"/>
                    </a:p>
                    <a:p>
                      <a:pPr indent="-304800" lvl="0" marL="457200" rtl="0" algn="just">
                        <a:lnSpc>
                          <a:spcPct val="115000"/>
                        </a:lnSpc>
                        <a:spcBef>
                          <a:spcPts val="0"/>
                        </a:spcBef>
                        <a:spcAft>
                          <a:spcPts val="0"/>
                        </a:spcAft>
                        <a:buSzPts val="1200"/>
                        <a:buAutoNum type="arabicPeriod"/>
                      </a:pPr>
                      <a:r>
                        <a:rPr lang="it" sz="1200"/>
                        <a:t>Comprende in brevi testi e nelle esperienze il significato di parole non note e le sa riutilizzare.</a:t>
                      </a:r>
                      <a:endParaRPr sz="1200"/>
                    </a:p>
                    <a:p>
                      <a:pPr indent="-304800" lvl="0" marL="457200" rtl="0" algn="just">
                        <a:lnSpc>
                          <a:spcPct val="115000"/>
                        </a:lnSpc>
                        <a:spcBef>
                          <a:spcPts val="0"/>
                        </a:spcBef>
                        <a:spcAft>
                          <a:spcPts val="0"/>
                        </a:spcAft>
                        <a:buSzPts val="1200"/>
                        <a:buAutoNum type="arabicPeriod"/>
                      </a:pPr>
                      <a:r>
                        <a:rPr lang="it" sz="1200"/>
                        <a:t>Rispetta le convenzioni di scrittura presentate per formulare o riordinare semplici frasi</a:t>
                      </a:r>
                      <a:endParaRPr sz="1200"/>
                    </a:p>
                    <a:p>
                      <a:pPr indent="0" lvl="0" marL="0" rtl="0" algn="l">
                        <a:lnSpc>
                          <a:spcPct val="115000"/>
                        </a:lnSpc>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381000">
                <a:tc vMerge="1"/>
                <a:tc>
                  <a:txBody>
                    <a:bodyPr/>
                    <a:lstStyle/>
                    <a:p>
                      <a:pPr indent="0" lvl="0" marL="0" rtl="0" algn="l">
                        <a:lnSpc>
                          <a:spcPct val="115000"/>
                        </a:lnSpc>
                        <a:spcBef>
                          <a:spcPts val="0"/>
                        </a:spcBef>
                        <a:spcAft>
                          <a:spcPts val="0"/>
                        </a:spcAft>
                        <a:buNone/>
                      </a:pPr>
                      <a:r>
                        <a:rPr lang="it" sz="1200"/>
                        <a:t>STORIA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Rappresenta graficamente le attività e i fatti vissuti e narrati, riconoscendo semplici schemi temporali.</a:t>
                      </a:r>
                      <a:endParaRPr sz="1200"/>
                    </a:p>
                    <a:p>
                      <a:pPr indent="-304800" lvl="0" marL="457200" rtl="0" algn="l">
                        <a:lnSpc>
                          <a:spcPct val="115000"/>
                        </a:lnSpc>
                        <a:spcBef>
                          <a:spcPts val="0"/>
                        </a:spcBef>
                        <a:spcAft>
                          <a:spcPts val="0"/>
                        </a:spcAft>
                        <a:buSzPts val="1200"/>
                        <a:buAutoNum type="arabicPeriod"/>
                      </a:pPr>
                      <a:r>
                        <a:rPr lang="it" sz="1200"/>
                        <a:t>Riconosce relazioni di successione, durata e contemporaneità in fenomeni ed esperienze vissuti.</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381000">
                <a:tc vMerge="1"/>
                <a:tc>
                  <a:txBody>
                    <a:bodyPr/>
                    <a:lstStyle/>
                    <a:p>
                      <a:pPr indent="0" lvl="0" marL="0" rtl="0" algn="l">
                        <a:lnSpc>
                          <a:spcPct val="115000"/>
                        </a:lnSpc>
                        <a:spcBef>
                          <a:spcPts val="0"/>
                        </a:spcBef>
                        <a:spcAft>
                          <a:spcPts val="0"/>
                        </a:spcAft>
                        <a:buNone/>
                      </a:pPr>
                      <a:r>
                        <a:rPr lang="it" sz="1200"/>
                        <a:t>GEOGRAFIA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Riconosce e si sa muovere nello spazio utilizzando gli indicatori topologici.</a:t>
                      </a:r>
                      <a:endParaRPr sz="1200"/>
                    </a:p>
                    <a:p>
                      <a:pPr indent="-304800" lvl="0" marL="457200" rtl="0" algn="l">
                        <a:lnSpc>
                          <a:spcPct val="115000"/>
                        </a:lnSpc>
                        <a:spcBef>
                          <a:spcPts val="0"/>
                        </a:spcBef>
                        <a:spcAft>
                          <a:spcPts val="0"/>
                        </a:spcAft>
                        <a:buSzPts val="1200"/>
                        <a:buAutoNum type="arabicPeriod"/>
                      </a:pPr>
                      <a:r>
                        <a:rPr lang="it" sz="1200"/>
                        <a:t>Conosce e si muove nell’ambiente di vita quotidiana.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idx="1" type="body"/>
          </p:nvPr>
        </p:nvSpPr>
        <p:spPr>
          <a:xfrm>
            <a:off x="311700" y="570200"/>
            <a:ext cx="8520600" cy="3416400"/>
          </a:xfrm>
          <a:prstGeom prst="rect">
            <a:avLst/>
          </a:prstGeom>
        </p:spPr>
        <p:txBody>
          <a:bodyPr anchorCtr="0" anchor="t" bIns="91425" lIns="91425" spcFirstLastPara="1" rIns="91425" wrap="square" tIns="91425">
            <a:noAutofit/>
          </a:bodyPr>
          <a:lstStyle/>
          <a:p>
            <a:pPr indent="457200" lvl="0" marL="457200" marR="723900" rtl="0" algn="just">
              <a:lnSpc>
                <a:spcPct val="133000"/>
              </a:lnSpc>
              <a:spcBef>
                <a:spcPts val="1200"/>
              </a:spcBef>
              <a:spcAft>
                <a:spcPts val="0"/>
              </a:spcAft>
              <a:buClr>
                <a:schemeClr val="dk1"/>
              </a:buClr>
              <a:buSzPts val="1100"/>
              <a:buFont typeface="Arial"/>
              <a:buNone/>
            </a:pPr>
            <a:r>
              <a:rPr lang="it" sz="1700">
                <a:solidFill>
                  <a:srgbClr val="333333"/>
                </a:solidFill>
                <a:latin typeface="Calibri"/>
                <a:ea typeface="Calibri"/>
                <a:cs typeface="Calibri"/>
                <a:sym typeface="Calibri"/>
              </a:rPr>
              <a:t>Sul territorio sono presenti, infatti, diversi servizi che collaborano con la scuola: mediatori culturali, Servizi Educativi e Sociali Territoriali, società sportive, gruppi socio educativi post-scuola. 	Questi servizi rendono più semplice l’integrazione delle famiglie non italofone all’interno del quartiere e aiutano il 	loro coinvolgimento nelle attività proposte dalla scuola. L'Istituto coopera anche in Rete con gli altri IC del quartiere e con gli istituti superiori vicini.</a:t>
            </a:r>
            <a:endParaRPr sz="1700">
              <a:solidFill>
                <a:srgbClr val="333333"/>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900"/>
          </a:p>
          <a:p>
            <a:pPr indent="0" lvl="0" marL="0" rtl="0" algn="l">
              <a:spcBef>
                <a:spcPts val="1600"/>
              </a:spcBef>
              <a:spcAft>
                <a:spcPts val="160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p52"/>
          <p:cNvGraphicFramePr/>
          <p:nvPr/>
        </p:nvGraphicFramePr>
        <p:xfrm>
          <a:off x="318513" y="248075"/>
          <a:ext cx="3000000" cy="3000000"/>
        </p:xfrm>
        <a:graphic>
          <a:graphicData uri="http://schemas.openxmlformats.org/drawingml/2006/table">
            <a:tbl>
              <a:tblPr>
                <a:noFill/>
                <a:tableStyleId>{BA0F45AE-5AEF-42BB-B635-CA54F217A09A}</a:tableStyleId>
              </a:tblPr>
              <a:tblGrid>
                <a:gridCol w="796625"/>
                <a:gridCol w="1400950"/>
                <a:gridCol w="6423975"/>
              </a:tblGrid>
              <a:tr h="1992375">
                <a:tc rowSpan="4">
                  <a:txBody>
                    <a:bodyPr/>
                    <a:lstStyle/>
                    <a:p>
                      <a:pPr indent="0" lvl="0" marL="0" rtl="0" algn="l">
                        <a:lnSpc>
                          <a:spcPct val="115000"/>
                        </a:lnSpc>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t>MATEMATICA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Conta e conosce associando le quantità fino a 10.</a:t>
                      </a:r>
                      <a:endParaRPr sz="1200"/>
                    </a:p>
                    <a:p>
                      <a:pPr indent="-304800" lvl="0" marL="457200" rtl="0" algn="l">
                        <a:lnSpc>
                          <a:spcPct val="115000"/>
                        </a:lnSpc>
                        <a:spcBef>
                          <a:spcPts val="0"/>
                        </a:spcBef>
                        <a:spcAft>
                          <a:spcPts val="0"/>
                        </a:spcAft>
                        <a:buSzPts val="1200"/>
                        <a:buAutoNum type="arabicPeriod"/>
                      </a:pPr>
                      <a:r>
                        <a:rPr lang="it" sz="1200"/>
                        <a:t>Usa i simboli &gt;&lt;=per confrontare i numeri.</a:t>
                      </a:r>
                      <a:endParaRPr sz="1200"/>
                    </a:p>
                    <a:p>
                      <a:pPr indent="-304800" lvl="0" marL="457200" rtl="0" algn="l">
                        <a:lnSpc>
                          <a:spcPct val="115000"/>
                        </a:lnSpc>
                        <a:spcBef>
                          <a:spcPts val="0"/>
                        </a:spcBef>
                        <a:spcAft>
                          <a:spcPts val="0"/>
                        </a:spcAft>
                        <a:buSzPts val="1200"/>
                        <a:buAutoNum type="arabicPeriod"/>
                      </a:pPr>
                      <a:r>
                        <a:rPr lang="it" sz="1200"/>
                        <a:t>usa il materiale strutturato e non per rappresentare numeri consecutivi</a:t>
                      </a:r>
                      <a:endParaRPr sz="1200"/>
                    </a:p>
                    <a:p>
                      <a:pPr indent="-304800" lvl="0" marL="457200" rtl="0" algn="l">
                        <a:lnSpc>
                          <a:spcPct val="115000"/>
                        </a:lnSpc>
                        <a:spcBef>
                          <a:spcPts val="0"/>
                        </a:spcBef>
                        <a:spcAft>
                          <a:spcPts val="0"/>
                        </a:spcAft>
                        <a:buSzPts val="1200"/>
                        <a:buAutoNum type="arabicPeriod"/>
                      </a:pPr>
                      <a:r>
                        <a:rPr lang="it" sz="1200"/>
                        <a:t>utilizza gli insiemi, raggruppando in base a connettivi conosciuti.</a:t>
                      </a:r>
                      <a:endParaRPr sz="1200"/>
                    </a:p>
                    <a:p>
                      <a:pPr indent="-304800" lvl="0" marL="457200" rtl="0" algn="l">
                        <a:lnSpc>
                          <a:spcPct val="115000"/>
                        </a:lnSpc>
                        <a:spcBef>
                          <a:spcPts val="0"/>
                        </a:spcBef>
                        <a:spcAft>
                          <a:spcPts val="0"/>
                        </a:spcAft>
                        <a:buSzPts val="1200"/>
                        <a:buAutoNum type="arabicPeriod"/>
                      </a:pPr>
                      <a:r>
                        <a:rPr lang="it" sz="1200"/>
                        <a:t>conosce il numero nei suoi vari aspetti e lo sa utilizzare su una linea fino a 20.</a:t>
                      </a:r>
                      <a:endParaRPr sz="1200"/>
                    </a:p>
                    <a:p>
                      <a:pPr indent="-304800" lvl="0" marL="457200" rtl="0" algn="l">
                        <a:lnSpc>
                          <a:spcPct val="115000"/>
                        </a:lnSpc>
                        <a:spcBef>
                          <a:spcPts val="0"/>
                        </a:spcBef>
                        <a:spcAft>
                          <a:spcPts val="0"/>
                        </a:spcAft>
                        <a:buSzPts val="1200"/>
                        <a:buAutoNum type="arabicPeriod"/>
                      </a:pPr>
                      <a:r>
                        <a:rPr lang="it" sz="1200"/>
                        <a:t>esegue semplici addizioni e sottrazioni fino al 20.</a:t>
                      </a:r>
                      <a:endParaRPr sz="1200"/>
                    </a:p>
                    <a:p>
                      <a:pPr indent="-304800" lvl="0" marL="457200" rtl="0" algn="l">
                        <a:lnSpc>
                          <a:spcPct val="115000"/>
                        </a:lnSpc>
                        <a:spcBef>
                          <a:spcPts val="0"/>
                        </a:spcBef>
                        <a:spcAft>
                          <a:spcPts val="0"/>
                        </a:spcAft>
                        <a:buSzPts val="1200"/>
                        <a:buAutoNum type="arabicPeriod"/>
                      </a:pPr>
                      <a:r>
                        <a:rPr lang="it" sz="1200"/>
                        <a:t>Risolve semplici problemi matematici utilizzando il concetto di addizione e sottrazione.</a:t>
                      </a:r>
                      <a:endParaRPr sz="1200"/>
                    </a:p>
                    <a:p>
                      <a:pPr indent="-304800" lvl="0" marL="457200" rtl="0" algn="l">
                        <a:lnSpc>
                          <a:spcPct val="115000"/>
                        </a:lnSpc>
                        <a:spcBef>
                          <a:spcPts val="0"/>
                        </a:spcBef>
                        <a:spcAft>
                          <a:spcPts val="0"/>
                        </a:spcAft>
                        <a:buSzPts val="1200"/>
                        <a:buAutoNum type="arabicPeriod"/>
                      </a:pPr>
                      <a:r>
                        <a:rPr lang="it" sz="1200"/>
                        <a:t>Rappresenta a livello concreto, verbale e grafico semplici situazioni problematiche.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827025">
                <a:tc vMerge="1"/>
                <a:tc>
                  <a:txBody>
                    <a:bodyPr/>
                    <a:lstStyle/>
                    <a:p>
                      <a:pPr indent="0" lvl="0" marL="0" rtl="0" algn="l">
                        <a:lnSpc>
                          <a:spcPct val="115000"/>
                        </a:lnSpc>
                        <a:spcBef>
                          <a:spcPts val="0"/>
                        </a:spcBef>
                        <a:spcAft>
                          <a:spcPts val="0"/>
                        </a:spcAft>
                        <a:buNone/>
                      </a:pPr>
                      <a:r>
                        <a:rPr lang="it" sz="1200"/>
                        <a:t>SCIENZE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Riconosce le caratteristiche di oggetti e materiali attraverso l’uso dei sensi.</a:t>
                      </a:r>
                      <a:endParaRPr sz="1200"/>
                    </a:p>
                    <a:p>
                      <a:pPr indent="-304800" lvl="0" marL="457200" rtl="0" algn="l">
                        <a:lnSpc>
                          <a:spcPct val="115000"/>
                        </a:lnSpc>
                        <a:spcBef>
                          <a:spcPts val="0"/>
                        </a:spcBef>
                        <a:spcAft>
                          <a:spcPts val="0"/>
                        </a:spcAft>
                        <a:buSzPts val="1200"/>
                        <a:buAutoNum type="arabicPeriod"/>
                      </a:pPr>
                      <a:r>
                        <a:rPr lang="it" sz="1200"/>
                        <a:t>Osserva, rappresenta e descrive nelle piante e negli animali forme e comportamenti in relazione all’ambito in cui vivono.</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940825">
                <a:tc vMerge="1"/>
                <a:tc>
                  <a:txBody>
                    <a:bodyPr/>
                    <a:lstStyle/>
                    <a:p>
                      <a:pPr indent="0" lvl="0" marL="0" rtl="0" algn="l">
                        <a:lnSpc>
                          <a:spcPct val="115000"/>
                        </a:lnSpc>
                        <a:spcBef>
                          <a:spcPts val="0"/>
                        </a:spcBef>
                        <a:spcAft>
                          <a:spcPts val="0"/>
                        </a:spcAft>
                        <a:buNone/>
                      </a:pPr>
                      <a:r>
                        <a:rPr lang="it" sz="1200"/>
                        <a:t>INGLESE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Ascolta e comprende semplici istruzioni e parole relative alle attività svolte e sa abbinarle alle immagini corrispondenti.</a:t>
                      </a:r>
                      <a:endParaRPr sz="1200"/>
                    </a:p>
                    <a:p>
                      <a:pPr indent="-304800" lvl="0" marL="457200" rtl="0" algn="l">
                        <a:lnSpc>
                          <a:spcPct val="115000"/>
                        </a:lnSpc>
                        <a:spcBef>
                          <a:spcPts val="0"/>
                        </a:spcBef>
                        <a:spcAft>
                          <a:spcPts val="0"/>
                        </a:spcAft>
                        <a:buSzPts val="1200"/>
                        <a:buAutoNum type="arabicPeriod"/>
                      </a:pPr>
                      <a:r>
                        <a:rPr lang="it" sz="1200"/>
                        <a:t>Memorizza e sa riprodurre parole rispettando ritmo e intonazione.</a:t>
                      </a:r>
                      <a:endParaRPr sz="1200"/>
                    </a:p>
                    <a:p>
                      <a:pPr indent="-228600" lvl="0" marL="457200" rtl="0" algn="l">
                        <a:lnSpc>
                          <a:spcPct val="115000"/>
                        </a:lnSpc>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940825">
                <a:tc vMerge="1"/>
                <a:tc>
                  <a:txBody>
                    <a:bodyPr/>
                    <a:lstStyle/>
                    <a:p>
                      <a:pPr indent="0" lvl="0" marL="0" rtl="0" algn="l">
                        <a:lnSpc>
                          <a:spcPct val="115000"/>
                        </a:lnSpc>
                        <a:spcBef>
                          <a:spcPts val="0"/>
                        </a:spcBef>
                        <a:spcAft>
                          <a:spcPts val="0"/>
                        </a:spcAft>
                        <a:buNone/>
                      </a:pPr>
                      <a:r>
                        <a:rPr lang="it" sz="1200"/>
                        <a:t>ARTE E IMMAGINE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Elabora creativamente produzioni personali per esprimere sensazioni ed emozioni attraverso l’uso di strumenti e tecniche differenti.</a:t>
                      </a:r>
                      <a:endParaRPr sz="1200"/>
                    </a:p>
                    <a:p>
                      <a:pPr indent="-304800" lvl="0" marL="457200" rtl="0" algn="l">
                        <a:lnSpc>
                          <a:spcPct val="115000"/>
                        </a:lnSpc>
                        <a:spcBef>
                          <a:spcPts val="0"/>
                        </a:spcBef>
                        <a:spcAft>
                          <a:spcPts val="0"/>
                        </a:spcAft>
                        <a:buSzPts val="1200"/>
                        <a:buAutoNum type="arabicPeriod"/>
                      </a:pPr>
                      <a:r>
                        <a:rPr lang="it" sz="1200"/>
                        <a:t>Osserva con consapevolezza immagini di diverso tipo.</a:t>
                      </a:r>
                      <a:endParaRPr sz="1200"/>
                    </a:p>
                    <a:p>
                      <a:pPr indent="0" lvl="0" marL="228600" rtl="0" algn="l">
                        <a:lnSpc>
                          <a:spcPct val="115000"/>
                        </a:lnSpc>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aphicFrame>
        <p:nvGraphicFramePr>
          <p:cNvPr id="293" name="Google Shape;293;p53"/>
          <p:cNvGraphicFramePr/>
          <p:nvPr/>
        </p:nvGraphicFramePr>
        <p:xfrm>
          <a:off x="429675" y="309650"/>
          <a:ext cx="3000000" cy="3000000"/>
        </p:xfrm>
        <a:graphic>
          <a:graphicData uri="http://schemas.openxmlformats.org/drawingml/2006/table">
            <a:tbl>
              <a:tblPr>
                <a:noFill/>
                <a:tableStyleId>{BA0F45AE-5AEF-42BB-B635-CA54F217A09A}</a:tableStyleId>
              </a:tblPr>
              <a:tblGrid>
                <a:gridCol w="1169000"/>
                <a:gridCol w="1393550"/>
                <a:gridCol w="5521675"/>
              </a:tblGrid>
              <a:tr h="1202475">
                <a:tc rowSpan="4">
                  <a:txBody>
                    <a:bodyPr/>
                    <a:lstStyle/>
                    <a:p>
                      <a:pPr indent="0" lvl="0" marL="0" rtl="0" algn="l">
                        <a:lnSpc>
                          <a:spcPct val="115000"/>
                        </a:lnSpc>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t>MUSICA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Percepisce e produce suoni e rumori mettendoli in relazione alla vita e agli esseri viventi di un ambiente.</a:t>
                      </a:r>
                      <a:endParaRPr sz="1200"/>
                    </a:p>
                    <a:p>
                      <a:pPr indent="-304800" lvl="0" marL="457200" rtl="0" algn="l">
                        <a:lnSpc>
                          <a:spcPct val="115000"/>
                        </a:lnSpc>
                        <a:spcBef>
                          <a:spcPts val="0"/>
                        </a:spcBef>
                        <a:spcAft>
                          <a:spcPts val="0"/>
                        </a:spcAft>
                        <a:buSzPts val="1200"/>
                        <a:buAutoNum type="arabicPeriod"/>
                      </a:pPr>
                      <a:r>
                        <a:rPr lang="it" sz="1200"/>
                        <a:t>Ascolta e interpreta un brano attraverso rappresentazioni di vario tipo.</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936500">
                <a:tc vMerge="1"/>
                <a:tc>
                  <a:txBody>
                    <a:bodyPr/>
                    <a:lstStyle/>
                    <a:p>
                      <a:pPr indent="0" lvl="0" marL="0" rtl="0" algn="l">
                        <a:lnSpc>
                          <a:spcPct val="115000"/>
                        </a:lnSpc>
                        <a:spcBef>
                          <a:spcPts val="0"/>
                        </a:spcBef>
                        <a:spcAft>
                          <a:spcPts val="0"/>
                        </a:spcAft>
                        <a:buNone/>
                      </a:pPr>
                      <a:r>
                        <a:rPr lang="it" sz="1200"/>
                        <a:t>ED.MOTORIA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Esegue giochi o attività rispettando le regole.</a:t>
                      </a:r>
                      <a:endParaRPr sz="1200"/>
                    </a:p>
                    <a:p>
                      <a:pPr indent="-304800" lvl="0" marL="457200" rtl="0" algn="l">
                        <a:lnSpc>
                          <a:spcPct val="115000"/>
                        </a:lnSpc>
                        <a:spcBef>
                          <a:spcPts val="0"/>
                        </a:spcBef>
                        <a:spcAft>
                          <a:spcPts val="0"/>
                        </a:spcAft>
                        <a:buSzPts val="1200"/>
                        <a:buAutoNum type="arabicPeriod"/>
                      </a:pPr>
                      <a:r>
                        <a:rPr lang="it" sz="1200"/>
                        <a:t>Conosce lo schema corporeo.</a:t>
                      </a:r>
                      <a:endParaRPr sz="1200"/>
                    </a:p>
                    <a:p>
                      <a:pPr indent="-304800" lvl="0" marL="457200" rtl="0" algn="l">
                        <a:lnSpc>
                          <a:spcPct val="115000"/>
                        </a:lnSpc>
                        <a:spcBef>
                          <a:spcPts val="0"/>
                        </a:spcBef>
                        <a:spcAft>
                          <a:spcPts val="0"/>
                        </a:spcAft>
                        <a:buSzPts val="1200"/>
                        <a:buAutoNum type="arabicPeriod"/>
                      </a:pPr>
                      <a:r>
                        <a:rPr lang="it" sz="1200"/>
                        <a:t>Esegue percorsi e giochi di socializzazione.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906875">
                <a:tc vMerge="1"/>
                <a:tc>
                  <a:txBody>
                    <a:bodyPr/>
                    <a:lstStyle/>
                    <a:p>
                      <a:pPr indent="0" lvl="0" marL="0" rtl="0" algn="l">
                        <a:lnSpc>
                          <a:spcPct val="115000"/>
                        </a:lnSpc>
                        <a:spcBef>
                          <a:spcPts val="0"/>
                        </a:spcBef>
                        <a:spcAft>
                          <a:spcPts val="0"/>
                        </a:spcAft>
                        <a:buNone/>
                      </a:pPr>
                      <a:r>
                        <a:rPr lang="it" sz="1200"/>
                        <a:t>TECNOLOGIA INFORMATICA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Esegue semplici sequenze di istruzioni finalizzate ad un procedimento.</a:t>
                      </a:r>
                      <a:endParaRPr sz="1200"/>
                    </a:p>
                    <a:p>
                      <a:pPr indent="-304800" lvl="0" marL="457200" rtl="0" algn="l">
                        <a:lnSpc>
                          <a:spcPct val="115000"/>
                        </a:lnSpc>
                        <a:spcBef>
                          <a:spcPts val="0"/>
                        </a:spcBef>
                        <a:spcAft>
                          <a:spcPts val="0"/>
                        </a:spcAft>
                        <a:buSzPts val="1200"/>
                        <a:buAutoNum type="arabicPeriod"/>
                      </a:pPr>
                      <a:r>
                        <a:rPr lang="it" sz="1200"/>
                        <a:t>Esplora il mondo fatto dall’uomo.</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613550">
                <a:tc vMerge="1"/>
                <a:tc>
                  <a:txBody>
                    <a:bodyPr/>
                    <a:lstStyle/>
                    <a:p>
                      <a:pPr indent="0" lvl="0" marL="0" rtl="0" algn="l">
                        <a:lnSpc>
                          <a:spcPct val="115000"/>
                        </a:lnSpc>
                        <a:spcBef>
                          <a:spcPts val="0"/>
                        </a:spcBef>
                        <a:spcAft>
                          <a:spcPts val="0"/>
                        </a:spcAft>
                        <a:buNone/>
                      </a:pPr>
                      <a:r>
                        <a:rPr lang="it" sz="1200"/>
                        <a:t>ALTERNATIVA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298450" lvl="0" marL="457200" rtl="0" algn="l">
                        <a:spcBef>
                          <a:spcPts val="0"/>
                        </a:spcBef>
                        <a:spcAft>
                          <a:spcPts val="0"/>
                        </a:spcAft>
                        <a:buSzPts val="1100"/>
                        <a:buAutoNum type="arabicPeriod"/>
                      </a:pPr>
                      <a:r>
                        <a:rPr lang="it" sz="1100"/>
                        <a:t>Sa attivare modalità di ascolto verso i compagni e familiarizza con il linguaggio degli affetti.</a:t>
                      </a:r>
                      <a:endParaRPr sz="1100"/>
                    </a:p>
                    <a:p>
                      <a:pPr indent="-298450" lvl="0" marL="457200" rtl="0" algn="l">
                        <a:spcBef>
                          <a:spcPts val="0"/>
                        </a:spcBef>
                        <a:spcAft>
                          <a:spcPts val="0"/>
                        </a:spcAft>
                        <a:buSzPts val="1100"/>
                        <a:buAutoNum type="arabicPeriod"/>
                      </a:pPr>
                      <a:r>
                        <a:rPr lang="it" sz="1100"/>
                        <a:t>E’ in grado di esprimere in modo personale emozioni e sentimenti attraverso linguaggi divers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
        <p:nvSpPr>
          <p:cNvPr id="294" name="Google Shape;294;p53"/>
          <p:cNvSpPr txBox="1"/>
          <p:nvPr/>
        </p:nvSpPr>
        <p:spPr>
          <a:xfrm>
            <a:off x="687700" y="4169250"/>
            <a:ext cx="7693800" cy="11718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b="1" lang="it" sz="1600">
                <a:solidFill>
                  <a:schemeClr val="dk2"/>
                </a:solidFill>
                <a:latin typeface="Open Sans"/>
                <a:ea typeface="Open Sans"/>
                <a:cs typeface="Open Sans"/>
                <a:sym typeface="Open Sans"/>
              </a:rPr>
              <a:t>Il Collegio Docenti ha deliberato che nel primo quadrimestre in classe prima si esprime solo una valutazione globale descrittiva.</a:t>
            </a:r>
            <a:endParaRPr b="1" sz="16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aphicFrame>
        <p:nvGraphicFramePr>
          <p:cNvPr id="299" name="Google Shape;299;p54"/>
          <p:cNvGraphicFramePr/>
          <p:nvPr/>
        </p:nvGraphicFramePr>
        <p:xfrm>
          <a:off x="297350" y="346150"/>
          <a:ext cx="3000000" cy="3000000"/>
        </p:xfrm>
        <a:graphic>
          <a:graphicData uri="http://schemas.openxmlformats.org/drawingml/2006/table">
            <a:tbl>
              <a:tblPr>
                <a:noFill/>
                <a:tableStyleId>{BA0F45AE-5AEF-42BB-B635-CA54F217A09A}</a:tableStyleId>
              </a:tblPr>
              <a:tblGrid>
                <a:gridCol w="1091125"/>
                <a:gridCol w="1624025"/>
                <a:gridCol w="5799275"/>
              </a:tblGrid>
              <a:tr h="434650">
                <a:tc>
                  <a:txBody>
                    <a:bodyPr/>
                    <a:lstStyle/>
                    <a:p>
                      <a:pPr indent="0" lvl="0" marL="0" rtl="0" algn="ctr">
                        <a:spcBef>
                          <a:spcPts val="0"/>
                        </a:spcBef>
                        <a:spcAft>
                          <a:spcPts val="0"/>
                        </a:spcAft>
                        <a:buNone/>
                      </a:pPr>
                      <a:r>
                        <a:rPr b="1" lang="it">
                          <a:latin typeface="Open Sans"/>
                          <a:ea typeface="Open Sans"/>
                          <a:cs typeface="Open Sans"/>
                          <a:sym typeface="Open Sans"/>
                        </a:rPr>
                        <a:t>CLASSE</a:t>
                      </a:r>
                      <a:endParaRPr b="1">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it">
                          <a:latin typeface="Open Sans"/>
                          <a:ea typeface="Open Sans"/>
                          <a:cs typeface="Open Sans"/>
                          <a:sym typeface="Open Sans"/>
                        </a:rPr>
                        <a:t>MATERIA</a:t>
                      </a:r>
                      <a:endParaRPr b="1">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it">
                          <a:latin typeface="Open Sans"/>
                          <a:ea typeface="Open Sans"/>
                          <a:cs typeface="Open Sans"/>
                          <a:sym typeface="Open Sans"/>
                        </a:rPr>
                        <a:t>OBIETTIVI</a:t>
                      </a:r>
                      <a:endParaRPr b="1">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1493600">
                <a:tc rowSpan="4">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II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ITALIANO</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just">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Ascoltare, comprendere e interagire.</a:t>
                      </a:r>
                      <a:endParaRPr sz="1200">
                        <a:latin typeface="Open Sans"/>
                        <a:ea typeface="Open Sans"/>
                        <a:cs typeface="Open Sans"/>
                        <a:sym typeface="Open Sans"/>
                      </a:endParaRPr>
                    </a:p>
                    <a:p>
                      <a:pPr indent="-304800" lvl="0" marL="457200" rtl="0" algn="just">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Leggere, comprendere i testi di diverso tipo e riferire quanto ascoltato.</a:t>
                      </a:r>
                      <a:endParaRPr sz="1200">
                        <a:latin typeface="Open Sans"/>
                        <a:ea typeface="Open Sans"/>
                        <a:cs typeface="Open Sans"/>
                        <a:sym typeface="Open Sans"/>
                      </a:endParaRPr>
                    </a:p>
                    <a:p>
                      <a:pPr indent="-304800" lvl="0" marL="457200" rtl="0" algn="just">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Produrre semplici testi in diverse modalità.</a:t>
                      </a:r>
                      <a:endParaRPr sz="1200">
                        <a:latin typeface="Open Sans"/>
                        <a:ea typeface="Open Sans"/>
                        <a:cs typeface="Open Sans"/>
                        <a:sym typeface="Open Sans"/>
                      </a:endParaRPr>
                    </a:p>
                    <a:p>
                      <a:pPr indent="-304800" lvl="0" marL="457200" rtl="0" algn="just">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Riconoscere e utilizzare le strutture della lingua e le principali convenzioni ortografiche e morfologiche.</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801400">
                <a:tc vMerge="1"/>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STORIA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Orientarsi e collocare nel tempo fatti ed eventi cogliendo i cambiamenti e le trasformazioni.</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570675">
                <a:tc vMerge="1"/>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GEOGRAFIA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Orientarsi e collocare nello spazio fatti ed eventi e rappresentare graficamente ambienti noti.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032125">
                <a:tc vMerge="1"/>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MATEMATICA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Conoscere i numeri e operare con essi.</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Risolvere situazioni problematiche.</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Descrivere, denominare e operare con figure geometriche.</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aphicFrame>
        <p:nvGraphicFramePr>
          <p:cNvPr id="304" name="Google Shape;304;p55"/>
          <p:cNvGraphicFramePr/>
          <p:nvPr/>
        </p:nvGraphicFramePr>
        <p:xfrm>
          <a:off x="436725" y="332200"/>
          <a:ext cx="3000000" cy="3000000"/>
        </p:xfrm>
        <a:graphic>
          <a:graphicData uri="http://schemas.openxmlformats.org/drawingml/2006/table">
            <a:tbl>
              <a:tblPr>
                <a:noFill/>
                <a:tableStyleId>{BA0F45AE-5AEF-42BB-B635-CA54F217A09A}</a:tableStyleId>
              </a:tblPr>
              <a:tblGrid>
                <a:gridCol w="1054825"/>
                <a:gridCol w="1982850"/>
                <a:gridCol w="5288600"/>
              </a:tblGrid>
              <a:tr h="623375">
                <a:tc rowSpan="7">
                  <a:txBody>
                    <a:bodyPr/>
                    <a:lstStyle/>
                    <a:p>
                      <a:pPr indent="0" lvl="0" marL="0" rtl="0" algn="l">
                        <a:lnSpc>
                          <a:spcPct val="115000"/>
                        </a:lnSpc>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SCIENZE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Osservare, porre domande, fare ipotesi e verificare per descrivere fenomeni scientifici.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790625">
                <a:tc vMerge="1"/>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INGLESE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Ascoltare e comprendere semplici istruzioni e parole.</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Memorizzare e riprodurre semplici frasi interagendo.</a:t>
                      </a:r>
                      <a:endParaRPr sz="1200">
                        <a:latin typeface="Open Sans"/>
                        <a:ea typeface="Open Sans"/>
                        <a:cs typeface="Open Sans"/>
                        <a:sym typeface="Open Sans"/>
                      </a:endParaRPr>
                    </a:p>
                    <a:p>
                      <a:pPr indent="-228600" lvl="0" marL="457200" rtl="0" algn="l">
                        <a:lnSpc>
                          <a:spcPct val="115000"/>
                        </a:lnSpc>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650975">
                <a:tc vMerge="1"/>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ARTE E IMMAGINE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Elaborare creativamente utilizzando linguaggi e tecniche diverse.</a:t>
                      </a:r>
                      <a:endParaRPr sz="1200">
                        <a:latin typeface="Open Sans"/>
                        <a:ea typeface="Open Sans"/>
                        <a:cs typeface="Open Sans"/>
                        <a:sym typeface="Open Sans"/>
                      </a:endParaRPr>
                    </a:p>
                    <a:p>
                      <a:pPr indent="0" lvl="0" marL="228600" rtl="0" algn="l">
                        <a:lnSpc>
                          <a:spcPct val="115000"/>
                        </a:lnSpc>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584600">
                <a:tc vMerge="1"/>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MUSICA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Percepire, interpretare e produrre i diversi linguaggi sonori.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572200">
                <a:tc vMerge="1"/>
                <a:tc>
                  <a:txBody>
                    <a:bodyPr/>
                    <a:lstStyle/>
                    <a:p>
                      <a:pPr indent="0" lvl="0" marL="0" rtl="0" algn="l">
                        <a:lnSpc>
                          <a:spcPct val="115000"/>
                        </a:lnSpc>
                        <a:spcBef>
                          <a:spcPts val="0"/>
                        </a:spcBef>
                        <a:spcAft>
                          <a:spcPts val="0"/>
                        </a:spcAft>
                        <a:buNone/>
                      </a:pPr>
                      <a:r>
                        <a:rPr lang="it" sz="1200"/>
                        <a:t>ED.MOTORIA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Esprimersi nel gioco, nel movimento, nello sport in relazione allo spazio e con gli altri.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572200">
                <a:tc vMerge="1"/>
                <a:tc>
                  <a:txBody>
                    <a:bodyPr/>
                    <a:lstStyle/>
                    <a:p>
                      <a:pPr indent="0" lvl="0" marL="0" rtl="0" algn="l">
                        <a:lnSpc>
                          <a:spcPct val="115000"/>
                        </a:lnSpc>
                        <a:spcBef>
                          <a:spcPts val="0"/>
                        </a:spcBef>
                        <a:spcAft>
                          <a:spcPts val="0"/>
                        </a:spcAft>
                        <a:buNone/>
                      </a:pPr>
                      <a:r>
                        <a:rPr lang="it" sz="1200"/>
                        <a:t>TECNOLOGIA INFORMATICA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Padroneggiare semplici abilità tecnologiche.</a:t>
                      </a:r>
                      <a:endParaRPr sz="1200"/>
                    </a:p>
                    <a:p>
                      <a:pPr indent="-228600" lvl="0" marL="457200" rtl="0" algn="l">
                        <a:lnSpc>
                          <a:spcPct val="115000"/>
                        </a:lnSpc>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696475">
                <a:tc vMerge="1"/>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ALTERNATIVA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228600" lvl="0" marL="457200" rtl="0" algn="l">
                        <a:lnSpc>
                          <a:spcPct val="115000"/>
                        </a:lnSpc>
                        <a:spcBef>
                          <a:spcPts val="0"/>
                        </a:spcBef>
                        <a:spcAft>
                          <a:spcPts val="0"/>
                        </a:spcAft>
                        <a:buNone/>
                      </a:pPr>
                      <a:r>
                        <a:rPr lang="it" sz="1200">
                          <a:latin typeface="Open Sans"/>
                          <a:ea typeface="Open Sans"/>
                          <a:cs typeface="Open Sans"/>
                          <a:sym typeface="Open Sans"/>
                        </a:rPr>
                        <a:t>1. Imparare a conoscere se stessi, accettare e rispettare gli altri.</a:t>
                      </a:r>
                      <a:endParaRPr sz="1200">
                        <a:latin typeface="Open Sans"/>
                        <a:ea typeface="Open Sans"/>
                        <a:cs typeface="Open Sans"/>
                        <a:sym typeface="Open Sans"/>
                      </a:endParaRPr>
                    </a:p>
                    <a:p>
                      <a:pPr indent="-228600" lvl="0" marL="457200" rtl="0" algn="l">
                        <a:lnSpc>
                          <a:spcPct val="115000"/>
                        </a:lnSpc>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aphicFrame>
        <p:nvGraphicFramePr>
          <p:cNvPr id="309" name="Google Shape;309;p56"/>
          <p:cNvGraphicFramePr/>
          <p:nvPr/>
        </p:nvGraphicFramePr>
        <p:xfrm>
          <a:off x="361950" y="475038"/>
          <a:ext cx="3000000" cy="3000000"/>
        </p:xfrm>
        <a:graphic>
          <a:graphicData uri="http://schemas.openxmlformats.org/drawingml/2006/table">
            <a:tbl>
              <a:tblPr>
                <a:noFill/>
                <a:tableStyleId>{BA0F45AE-5AEF-42BB-B635-CA54F217A09A}</a:tableStyleId>
              </a:tblPr>
              <a:tblGrid>
                <a:gridCol w="1058750"/>
                <a:gridCol w="1312050"/>
                <a:gridCol w="5922000"/>
              </a:tblGrid>
              <a:tr h="523475">
                <a:tc>
                  <a:txBody>
                    <a:bodyPr/>
                    <a:lstStyle/>
                    <a:p>
                      <a:pPr indent="0" lvl="0" marL="0" rtl="0" algn="l">
                        <a:spcBef>
                          <a:spcPts val="0"/>
                        </a:spcBef>
                        <a:spcAft>
                          <a:spcPts val="0"/>
                        </a:spcAft>
                        <a:buNone/>
                      </a:pPr>
                      <a:r>
                        <a:rPr b="1" lang="it">
                          <a:latin typeface="Open Sans"/>
                          <a:ea typeface="Open Sans"/>
                          <a:cs typeface="Open Sans"/>
                          <a:sym typeface="Open Sans"/>
                        </a:rPr>
                        <a:t>CLASSE</a:t>
                      </a:r>
                      <a:endParaRPr b="1">
                        <a:latin typeface="Open Sans"/>
                        <a:ea typeface="Open Sans"/>
                        <a:cs typeface="Open Sans"/>
                        <a:sym typeface="Open Sans"/>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12700">
                      <a:solidFill>
                        <a:srgbClr val="434343"/>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b="1" lang="it">
                          <a:latin typeface="Open Sans"/>
                          <a:ea typeface="Open Sans"/>
                          <a:cs typeface="Open Sans"/>
                          <a:sym typeface="Open Sans"/>
                        </a:rPr>
                        <a:t>MATERIA</a:t>
                      </a:r>
                      <a:endParaRPr b="1">
                        <a:latin typeface="Open Sans"/>
                        <a:ea typeface="Open Sans"/>
                        <a:cs typeface="Open Sans"/>
                        <a:sym typeface="Open Sans"/>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12700">
                      <a:solidFill>
                        <a:srgbClr val="434343"/>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b="1" lang="it">
                          <a:latin typeface="Open Sans"/>
                          <a:ea typeface="Open Sans"/>
                          <a:cs typeface="Open Sans"/>
                          <a:sym typeface="Open Sans"/>
                        </a:rPr>
                        <a:t> OBIETTIVI</a:t>
                      </a:r>
                      <a:endParaRPr b="1">
                        <a:latin typeface="Open Sans"/>
                        <a:ea typeface="Open Sans"/>
                        <a:cs typeface="Open Sans"/>
                        <a:sym typeface="Open Sans"/>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12700">
                      <a:solidFill>
                        <a:srgbClr val="434343"/>
                      </a:solidFill>
                      <a:prstDash val="solid"/>
                      <a:round/>
                      <a:headEnd len="sm" w="sm" type="none"/>
                      <a:tailEnd len="sm" w="sm" type="none"/>
                    </a:lnB>
                    <a:solidFill>
                      <a:srgbClr val="FFF2CC"/>
                    </a:solidFill>
                  </a:tcPr>
                </a:tc>
              </a:tr>
              <a:tr h="2057900">
                <a:tc rowSpan="3">
                  <a:txBody>
                    <a:bodyPr/>
                    <a:lstStyle/>
                    <a:p>
                      <a:pPr indent="0" lvl="0" marL="0" rtl="0" algn="l">
                        <a:spcBef>
                          <a:spcPts val="0"/>
                        </a:spcBef>
                        <a:spcAft>
                          <a:spcPts val="0"/>
                        </a:spcAft>
                        <a:buNone/>
                      </a:pPr>
                      <a:r>
                        <a:rPr lang="it" sz="1200">
                          <a:latin typeface="Open Sans"/>
                          <a:ea typeface="Open Sans"/>
                          <a:cs typeface="Open Sans"/>
                          <a:sym typeface="Open Sans"/>
                        </a:rPr>
                        <a:t>III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434343"/>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it" sz="1200">
                          <a:latin typeface="Open Sans"/>
                          <a:ea typeface="Open Sans"/>
                          <a:cs typeface="Open Sans"/>
                          <a:sym typeface="Open Sans"/>
                        </a:rPr>
                        <a:t>ITALIANO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434343"/>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Ascolta e comprende le informazioni principali di testi orali e conversazioni.</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Riferisce oralmente proprie esperienze e argomenti di studio.</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Legge ad alta voce e con espressione testi di vario tipo e ne coglie le informazioni essenziali.</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Scrive semplici testi rispettando le principali regole ortografiche.</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Riconosce e utilizza le principali convenzioni morfologiche e sintattiche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434343"/>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585725">
                <a:tc vMerge="1"/>
                <a:tc>
                  <a:txBody>
                    <a:bodyPr/>
                    <a:lstStyle/>
                    <a:p>
                      <a:pPr indent="0" lvl="0" marL="0" rtl="0" algn="l">
                        <a:spcBef>
                          <a:spcPts val="0"/>
                        </a:spcBef>
                        <a:spcAft>
                          <a:spcPts val="0"/>
                        </a:spcAft>
                        <a:buNone/>
                      </a:pPr>
                      <a:r>
                        <a:rPr lang="it" sz="1200">
                          <a:latin typeface="Open Sans"/>
                          <a:ea typeface="Open Sans"/>
                          <a:cs typeface="Open Sans"/>
                          <a:sym typeface="Open Sans"/>
                        </a:rPr>
                        <a:t>STORIA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Colloca gli eventi su una linea del tempo.</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Produce informazioni attraverso l’analisi delle fonti.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831075">
                <a:tc vMerge="1"/>
                <a:tc>
                  <a:txBody>
                    <a:bodyPr/>
                    <a:lstStyle/>
                    <a:p>
                      <a:pPr indent="0" lvl="0" marL="0" rtl="0" algn="l">
                        <a:spcBef>
                          <a:spcPts val="0"/>
                        </a:spcBef>
                        <a:spcAft>
                          <a:spcPts val="0"/>
                        </a:spcAft>
                        <a:buNone/>
                      </a:pPr>
                      <a:r>
                        <a:rPr lang="it" sz="1200">
                          <a:latin typeface="Open Sans"/>
                          <a:ea typeface="Open Sans"/>
                          <a:cs typeface="Open Sans"/>
                          <a:sym typeface="Open Sans"/>
                        </a:rPr>
                        <a:t>GEOGRAFIA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Rappresenta un ambiente osservato mediante mappe, simboli, piante.</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AutoNum type="arabicPeriod"/>
                      </a:pPr>
                      <a:r>
                        <a:rPr lang="it" sz="1200">
                          <a:latin typeface="Open Sans"/>
                          <a:ea typeface="Open Sans"/>
                          <a:cs typeface="Open Sans"/>
                          <a:sym typeface="Open Sans"/>
                        </a:rPr>
                        <a:t>Riconosce i diversi tipi di paesaggi geografici.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aphicFrame>
        <p:nvGraphicFramePr>
          <p:cNvPr id="314" name="Google Shape;314;p57"/>
          <p:cNvGraphicFramePr/>
          <p:nvPr/>
        </p:nvGraphicFramePr>
        <p:xfrm>
          <a:off x="223475" y="145000"/>
          <a:ext cx="3000000" cy="3000000"/>
        </p:xfrm>
        <a:graphic>
          <a:graphicData uri="http://schemas.openxmlformats.org/drawingml/2006/table">
            <a:tbl>
              <a:tblPr>
                <a:noFill/>
                <a:tableStyleId>{BA0F45AE-5AEF-42BB-B635-CA54F217A09A}</a:tableStyleId>
              </a:tblPr>
              <a:tblGrid>
                <a:gridCol w="1014025"/>
                <a:gridCol w="1577725"/>
                <a:gridCol w="6214400"/>
              </a:tblGrid>
              <a:tr h="2353475">
                <a:tc rowSpan="3">
                  <a:txBody>
                    <a:bodyPr/>
                    <a:lstStyle/>
                    <a:p>
                      <a:pPr indent="0" lvl="0" marL="0" rtl="0" algn="l">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it" sz="1200"/>
                        <a:t>MATEMATICA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Legge, scrive, ordina, compone, scompone e confronta i numeri naturali avendo consapevolezza del valore posizionale delle cifre.</a:t>
                      </a:r>
                      <a:endParaRPr sz="1200"/>
                    </a:p>
                    <a:p>
                      <a:pPr indent="-304800" lvl="0" marL="457200" rtl="0" algn="l">
                        <a:lnSpc>
                          <a:spcPct val="115000"/>
                        </a:lnSpc>
                        <a:spcBef>
                          <a:spcPts val="0"/>
                        </a:spcBef>
                        <a:spcAft>
                          <a:spcPts val="0"/>
                        </a:spcAft>
                        <a:buSzPts val="1200"/>
                        <a:buAutoNum type="arabicPeriod"/>
                      </a:pPr>
                      <a:r>
                        <a:rPr lang="it" sz="1200"/>
                        <a:t>Esegue le quattro operazioni in colonna e mentalmente.</a:t>
                      </a:r>
                      <a:endParaRPr sz="1200"/>
                    </a:p>
                    <a:p>
                      <a:pPr indent="-304800" lvl="0" marL="457200" rtl="0" algn="l">
                        <a:lnSpc>
                          <a:spcPct val="115000"/>
                        </a:lnSpc>
                        <a:spcBef>
                          <a:spcPts val="0"/>
                        </a:spcBef>
                        <a:spcAft>
                          <a:spcPts val="0"/>
                        </a:spcAft>
                        <a:buSzPts val="1200"/>
                        <a:buAutoNum type="arabicPeriod"/>
                      </a:pPr>
                      <a:r>
                        <a:rPr lang="it" sz="1200"/>
                        <a:t>Misura grandezze utilizzando sia unità arbitrarie, sia unità e strumenti convenzionali.</a:t>
                      </a:r>
                      <a:endParaRPr sz="1200"/>
                    </a:p>
                    <a:p>
                      <a:pPr indent="-304800" lvl="0" marL="457200" rtl="0" algn="l">
                        <a:lnSpc>
                          <a:spcPct val="115000"/>
                        </a:lnSpc>
                        <a:spcBef>
                          <a:spcPts val="0"/>
                        </a:spcBef>
                        <a:spcAft>
                          <a:spcPts val="0"/>
                        </a:spcAft>
                        <a:buSzPts val="1200"/>
                        <a:buAutoNum type="arabicPeriod"/>
                      </a:pPr>
                      <a:r>
                        <a:rPr lang="it" sz="1200"/>
                        <a:t>Riconosce forme e strutture geometriche rappresentando gli elementi significativi sul piano.</a:t>
                      </a:r>
                      <a:endParaRPr sz="1200"/>
                    </a:p>
                    <a:p>
                      <a:pPr indent="-304800" lvl="0" marL="457200" rtl="0" algn="l">
                        <a:lnSpc>
                          <a:spcPct val="115000"/>
                        </a:lnSpc>
                        <a:spcBef>
                          <a:spcPts val="0"/>
                        </a:spcBef>
                        <a:spcAft>
                          <a:spcPts val="0"/>
                        </a:spcAft>
                        <a:buSzPts val="1200"/>
                        <a:buAutoNum type="arabicPeriod"/>
                      </a:pPr>
                      <a:r>
                        <a:rPr lang="it" sz="1200"/>
                        <a:t>Legge, comprende e risolve situazioni problematiche che coinvolgono aspetti logici, matematici e geometrici.</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624450">
                <a:tc vMerge="1"/>
                <a:tc>
                  <a:txBody>
                    <a:bodyPr/>
                    <a:lstStyle/>
                    <a:p>
                      <a:pPr indent="0" lvl="0" marL="0" rtl="0" algn="l">
                        <a:spcBef>
                          <a:spcPts val="0"/>
                        </a:spcBef>
                        <a:spcAft>
                          <a:spcPts val="0"/>
                        </a:spcAft>
                        <a:buNone/>
                      </a:pPr>
                      <a:r>
                        <a:rPr lang="it" sz="1200"/>
                        <a:t>SCIENZE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Seria e classifica oggetti in base alle loro caratteristiche e proprietà.</a:t>
                      </a:r>
                      <a:endParaRPr sz="1200"/>
                    </a:p>
                    <a:p>
                      <a:pPr indent="-304800" lvl="0" marL="457200" rtl="0" algn="l">
                        <a:lnSpc>
                          <a:spcPct val="115000"/>
                        </a:lnSpc>
                        <a:spcBef>
                          <a:spcPts val="0"/>
                        </a:spcBef>
                        <a:spcAft>
                          <a:spcPts val="0"/>
                        </a:spcAft>
                        <a:buSzPts val="1200"/>
                        <a:buAutoNum type="arabicPeriod"/>
                      </a:pPr>
                      <a:r>
                        <a:rPr lang="it" sz="1200"/>
                        <a:t>Indaga i fenomeni naturali con approccio scientifico.</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812550">
                <a:tc vMerge="1"/>
                <a:tc>
                  <a:txBody>
                    <a:bodyPr/>
                    <a:lstStyle/>
                    <a:p>
                      <a:pPr indent="0" lvl="0" marL="0" rtl="0" algn="l">
                        <a:lnSpc>
                          <a:spcPct val="115000"/>
                        </a:lnSpc>
                        <a:spcBef>
                          <a:spcPts val="0"/>
                        </a:spcBef>
                        <a:spcAft>
                          <a:spcPts val="0"/>
                        </a:spcAft>
                        <a:buNone/>
                      </a:pPr>
                      <a:r>
                        <a:rPr lang="it" sz="1200"/>
                        <a:t>INGLESE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Ascolta e comprende in modo globale parole, comandi, istruzioni, semplici frasi e messaggi orali relativi alle attività svolte in classe, espressi con articolazione chiara.</a:t>
                      </a:r>
                      <a:endParaRPr sz="1200"/>
                    </a:p>
                    <a:p>
                      <a:pPr indent="-304800" lvl="0" marL="457200" rtl="0" algn="l">
                        <a:lnSpc>
                          <a:spcPct val="115000"/>
                        </a:lnSpc>
                        <a:spcBef>
                          <a:spcPts val="0"/>
                        </a:spcBef>
                        <a:spcAft>
                          <a:spcPts val="0"/>
                        </a:spcAft>
                        <a:buSzPts val="1200"/>
                        <a:buAutoNum type="arabicPeriod"/>
                      </a:pPr>
                      <a:r>
                        <a:rPr lang="it" sz="1200"/>
                        <a:t>Interagisce con gli insegnanti e i compagni in contesti specifici anche con un linguaggio non verbale. </a:t>
                      </a:r>
                      <a:endParaRPr sz="1200"/>
                    </a:p>
                    <a:p>
                      <a:pPr indent="-304800" lvl="0" marL="457200" rtl="0" algn="l">
                        <a:lnSpc>
                          <a:spcPct val="115000"/>
                        </a:lnSpc>
                        <a:spcBef>
                          <a:spcPts val="0"/>
                        </a:spcBef>
                        <a:spcAft>
                          <a:spcPts val="0"/>
                        </a:spcAft>
                        <a:buSzPts val="1200"/>
                        <a:buAutoNum type="arabicPeriod"/>
                      </a:pPr>
                      <a:r>
                        <a:rPr lang="it" sz="1200"/>
                        <a:t>Riconosce parole scritte, già note a livello orale, e le abbina a immagini corrispondenti.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graphicFrame>
        <p:nvGraphicFramePr>
          <p:cNvPr id="319" name="Google Shape;319;p58"/>
          <p:cNvGraphicFramePr/>
          <p:nvPr/>
        </p:nvGraphicFramePr>
        <p:xfrm>
          <a:off x="366025" y="202400"/>
          <a:ext cx="3000000" cy="3000000"/>
        </p:xfrm>
        <a:graphic>
          <a:graphicData uri="http://schemas.openxmlformats.org/drawingml/2006/table">
            <a:tbl>
              <a:tblPr>
                <a:noFill/>
                <a:tableStyleId>{BA0F45AE-5AEF-42BB-B635-CA54F217A09A}</a:tableStyleId>
              </a:tblPr>
              <a:tblGrid>
                <a:gridCol w="1102950"/>
                <a:gridCol w="2092325"/>
                <a:gridCol w="5146475"/>
              </a:tblGrid>
              <a:tr h="716725">
                <a:tc rowSpan="5">
                  <a:txBody>
                    <a:bodyPr/>
                    <a:lstStyle/>
                    <a:p>
                      <a:pPr indent="0" lvl="0" marL="0" rtl="0" algn="l">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t>ARTE E IMMAGINE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Produce e riproduce immagini mediante l’utilizzo di tecniche pittoriche varie.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513625">
                <a:tc vMerge="1"/>
                <a:tc>
                  <a:txBody>
                    <a:bodyPr/>
                    <a:lstStyle/>
                    <a:p>
                      <a:pPr indent="0" lvl="0" marL="0" rtl="0" algn="l">
                        <a:lnSpc>
                          <a:spcPct val="115000"/>
                        </a:lnSpc>
                        <a:spcBef>
                          <a:spcPts val="0"/>
                        </a:spcBef>
                        <a:spcAft>
                          <a:spcPts val="0"/>
                        </a:spcAft>
                        <a:buNone/>
                      </a:pPr>
                      <a:r>
                        <a:rPr lang="it" sz="1200"/>
                        <a:t>MUSICA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Sa riconoscere sonorità e semplici ritmi.</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300425">
                <a:tc vMerge="1"/>
                <a:tc>
                  <a:txBody>
                    <a:bodyPr/>
                    <a:lstStyle/>
                    <a:p>
                      <a:pPr indent="0" lvl="0" marL="0" rtl="0" algn="l">
                        <a:lnSpc>
                          <a:spcPct val="115000"/>
                        </a:lnSpc>
                        <a:spcBef>
                          <a:spcPts val="0"/>
                        </a:spcBef>
                        <a:spcAft>
                          <a:spcPts val="0"/>
                        </a:spcAft>
                        <a:buNone/>
                      </a:pPr>
                      <a:r>
                        <a:rPr lang="it" sz="1200"/>
                        <a:t>ED. MOTORIA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Coordina e collega i molteplici schemi motori naturali (camminare, correre, saltare lanciare, afferrare, strisciare, rotolare, arrampicarsi).</a:t>
                      </a:r>
                      <a:endParaRPr sz="1200"/>
                    </a:p>
                    <a:p>
                      <a:pPr indent="-304800" lvl="0" marL="457200" rtl="0" algn="l">
                        <a:lnSpc>
                          <a:spcPct val="115000"/>
                        </a:lnSpc>
                        <a:spcBef>
                          <a:spcPts val="0"/>
                        </a:spcBef>
                        <a:spcAft>
                          <a:spcPts val="0"/>
                        </a:spcAft>
                        <a:buSzPts val="1200"/>
                        <a:buAutoNum type="arabicPeriod"/>
                      </a:pPr>
                      <a:r>
                        <a:rPr lang="it" sz="1200"/>
                        <a:t>Partecipa ai giochi proposti rispettando le regole.</a:t>
                      </a:r>
                      <a:endParaRPr sz="1200"/>
                    </a:p>
                    <a:p>
                      <a:pPr indent="0" lvl="0" marL="0" rtl="0" algn="l">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924125">
                <a:tc vMerge="1"/>
                <a:tc>
                  <a:txBody>
                    <a:bodyPr/>
                    <a:lstStyle/>
                    <a:p>
                      <a:pPr indent="0" lvl="0" marL="0" rtl="0" algn="l">
                        <a:lnSpc>
                          <a:spcPct val="115000"/>
                        </a:lnSpc>
                        <a:spcBef>
                          <a:spcPts val="0"/>
                        </a:spcBef>
                        <a:spcAft>
                          <a:spcPts val="0"/>
                        </a:spcAft>
                        <a:buNone/>
                      </a:pPr>
                      <a:r>
                        <a:rPr lang="it" sz="1200"/>
                        <a:t>TECNOLOGIA E INFORMATICA</a:t>
                      </a:r>
                      <a:endParaRPr sz="1200"/>
                    </a:p>
                    <a:p>
                      <a:pPr indent="0" lvl="0" marL="0" rtl="0" algn="l">
                        <a:lnSpc>
                          <a:spcPct val="115000"/>
                        </a:lnSpc>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Individua la necessità di utilizzare materiali specifici, di cui conosce le trasformazioni, nella costruzione di manufatti.</a:t>
                      </a:r>
                      <a:endParaRPr sz="1200"/>
                    </a:p>
                    <a:p>
                      <a:pPr indent="-304800" lvl="0" marL="457200" rtl="0" algn="l">
                        <a:lnSpc>
                          <a:spcPct val="115000"/>
                        </a:lnSpc>
                        <a:spcBef>
                          <a:spcPts val="0"/>
                        </a:spcBef>
                        <a:spcAft>
                          <a:spcPts val="0"/>
                        </a:spcAft>
                        <a:buSzPts val="1200"/>
                        <a:buAutoNum type="arabicPeriod"/>
                      </a:pPr>
                      <a:r>
                        <a:rPr lang="it" sz="1200"/>
                        <a:t>Conosce il linguaggio del coding e costruisce con il tinkering.</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219750">
                <a:tc vMerge="1"/>
                <a:tc>
                  <a:txBody>
                    <a:bodyPr/>
                    <a:lstStyle/>
                    <a:p>
                      <a:pPr indent="0" lvl="0" marL="0" rtl="0" algn="l">
                        <a:lnSpc>
                          <a:spcPct val="115000"/>
                        </a:lnSpc>
                        <a:spcBef>
                          <a:spcPts val="0"/>
                        </a:spcBef>
                        <a:spcAft>
                          <a:spcPts val="0"/>
                        </a:spcAft>
                        <a:buNone/>
                      </a:pPr>
                      <a:r>
                        <a:rPr lang="it" sz="1200"/>
                        <a:t>ATTIVITÀ ALTERNATIVA</a:t>
                      </a:r>
                      <a:endParaRPr sz="1200"/>
                    </a:p>
                    <a:p>
                      <a:pPr indent="0" lvl="0" marL="0" rtl="0" algn="l">
                        <a:lnSpc>
                          <a:spcPct val="115000"/>
                        </a:lnSpc>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304800" lvl="0" marL="457200" rtl="0" algn="l">
                        <a:lnSpc>
                          <a:spcPct val="115000"/>
                        </a:lnSpc>
                        <a:spcBef>
                          <a:spcPts val="0"/>
                        </a:spcBef>
                        <a:spcAft>
                          <a:spcPts val="0"/>
                        </a:spcAft>
                        <a:buSzPts val="1200"/>
                        <a:buAutoNum type="arabicPeriod"/>
                      </a:pPr>
                      <a:r>
                        <a:rPr lang="it" sz="1200"/>
                        <a:t>Impara a conoscere se stesso e gli altri valorizzando pregi e difetti.</a:t>
                      </a:r>
                      <a:endParaRPr sz="1200"/>
                    </a:p>
                    <a:p>
                      <a:pPr indent="-304800" lvl="0" marL="457200" rtl="0" algn="l">
                        <a:lnSpc>
                          <a:spcPct val="115000"/>
                        </a:lnSpc>
                        <a:spcBef>
                          <a:spcPts val="0"/>
                        </a:spcBef>
                        <a:spcAft>
                          <a:spcPts val="0"/>
                        </a:spcAft>
                        <a:buSzPts val="1200"/>
                        <a:buAutoNum type="arabicPeriod"/>
                      </a:pPr>
                      <a:r>
                        <a:rPr lang="it" sz="1200"/>
                        <a:t>Svolge incarichi per lavorare insieme con un obiettivo comune.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graphicFrame>
        <p:nvGraphicFramePr>
          <p:cNvPr id="324" name="Google Shape;324;p59"/>
          <p:cNvGraphicFramePr/>
          <p:nvPr/>
        </p:nvGraphicFramePr>
        <p:xfrm>
          <a:off x="322200" y="204550"/>
          <a:ext cx="3000000" cy="3000000"/>
        </p:xfrm>
        <a:graphic>
          <a:graphicData uri="http://schemas.openxmlformats.org/drawingml/2006/table">
            <a:tbl>
              <a:tblPr>
                <a:noFill/>
                <a:tableStyleId>{BA0F45AE-5AEF-42BB-B635-CA54F217A09A}</a:tableStyleId>
              </a:tblPr>
              <a:tblGrid>
                <a:gridCol w="1165600"/>
                <a:gridCol w="1174900"/>
                <a:gridCol w="5990175"/>
              </a:tblGrid>
              <a:tr h="510150">
                <a:tc>
                  <a:txBody>
                    <a:bodyPr/>
                    <a:lstStyle/>
                    <a:p>
                      <a:pPr indent="0" lvl="0" marL="0" rtl="0" algn="ctr">
                        <a:spcBef>
                          <a:spcPts val="0"/>
                        </a:spcBef>
                        <a:spcAft>
                          <a:spcPts val="0"/>
                        </a:spcAft>
                        <a:buNone/>
                      </a:pPr>
                      <a:r>
                        <a:rPr b="1" lang="it"/>
                        <a:t>CLASSE</a:t>
                      </a:r>
                      <a:endParaRPr b="1"/>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it"/>
                        <a:t>MATERIA</a:t>
                      </a:r>
                      <a:endParaRPr b="1"/>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it"/>
                        <a:t>OBIETTIVI</a:t>
                      </a:r>
                      <a:endParaRPr b="1"/>
                    </a:p>
                    <a:p>
                      <a:pPr indent="0" lvl="0" marL="0" rtl="0" algn="ctr">
                        <a:spcBef>
                          <a:spcPts val="0"/>
                        </a:spcBef>
                        <a:spcAft>
                          <a:spcPts val="0"/>
                        </a:spcAft>
                        <a:buNone/>
                      </a:pPr>
                      <a:r>
                        <a:t/>
                      </a:r>
                      <a:endParaRPr b="1"/>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1857225">
                <a:tc rowSpan="3">
                  <a:txBody>
                    <a:bodyPr/>
                    <a:lstStyle/>
                    <a:p>
                      <a:pPr indent="0" lvl="0" marL="0" rtl="0" algn="l">
                        <a:spcBef>
                          <a:spcPts val="0"/>
                        </a:spcBef>
                        <a:spcAft>
                          <a:spcPts val="0"/>
                        </a:spcAft>
                        <a:buNone/>
                      </a:pPr>
                      <a:r>
                        <a:rPr lang="it" sz="1200"/>
                        <a:t>IV</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it" sz="1200"/>
                        <a:t>ITALIANO</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t>1.Comprendere l’argomento e le informazioni principali di discorsi affrontati in classe prendendo la parole negli scambi comunicativi rispettando i turni di parola. </a:t>
                      </a:r>
                      <a:endParaRPr sz="1200"/>
                    </a:p>
                    <a:p>
                      <a:pPr indent="0" lvl="0" marL="0" rtl="0" algn="l">
                        <a:lnSpc>
                          <a:spcPct val="115000"/>
                        </a:lnSpc>
                        <a:spcBef>
                          <a:spcPts val="0"/>
                        </a:spcBef>
                        <a:spcAft>
                          <a:spcPts val="0"/>
                        </a:spcAft>
                        <a:buNone/>
                      </a:pPr>
                      <a:r>
                        <a:rPr lang="it" sz="1200"/>
                        <a:t>2. Raccontare storie personali o fantastiche rispettando l’ordine cronologico ed esplicitando le informazioni necessarie perché il racconto sia chiaro per chi ascolta.</a:t>
                      </a:r>
                      <a:endParaRPr sz="1200"/>
                    </a:p>
                    <a:p>
                      <a:pPr indent="0" lvl="0" marL="0" rtl="0" algn="l">
                        <a:lnSpc>
                          <a:spcPct val="115000"/>
                        </a:lnSpc>
                        <a:spcBef>
                          <a:spcPts val="0"/>
                        </a:spcBef>
                        <a:spcAft>
                          <a:spcPts val="0"/>
                        </a:spcAft>
                        <a:buNone/>
                      </a:pPr>
                      <a:r>
                        <a:rPr lang="it" sz="1200"/>
                        <a:t>3.Leggere testi (narrativi, descrittivi, informativi) cogliendo l’argomento di cui si parla e individuando le informazioni principali e le loro relazioni. </a:t>
                      </a:r>
                      <a:endParaRPr sz="1200"/>
                    </a:p>
                    <a:p>
                      <a:pPr indent="0" lvl="0" marL="0" rtl="0" algn="l">
                        <a:lnSpc>
                          <a:spcPct val="115000"/>
                        </a:lnSpc>
                        <a:spcBef>
                          <a:spcPts val="0"/>
                        </a:spcBef>
                        <a:spcAft>
                          <a:spcPts val="0"/>
                        </a:spcAft>
                        <a:buNone/>
                      </a:pPr>
                      <a:r>
                        <a:rPr lang="it" sz="1200"/>
                        <a:t>4. Produrre semplici testi funzionali, narrativi e descrittivi legati a scopi concreti e connessi con situazioni quotidiane applicando le conoscenze ortografiche.</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917250">
                <a:tc vMerge="1"/>
                <a:tc>
                  <a:txBody>
                    <a:bodyPr/>
                    <a:lstStyle/>
                    <a:p>
                      <a:pPr indent="0" lvl="0" marL="0" rtl="0" algn="l">
                        <a:spcBef>
                          <a:spcPts val="0"/>
                        </a:spcBef>
                        <a:spcAft>
                          <a:spcPts val="0"/>
                        </a:spcAft>
                        <a:buNone/>
                      </a:pPr>
                      <a:r>
                        <a:rPr lang="it" sz="1200"/>
                        <a:t>STORIA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t>1. Riconoscere e ricavare informazioni dalle fonti storiche e saperle esporre.</a:t>
                      </a:r>
                      <a:endParaRPr sz="1200"/>
                    </a:p>
                    <a:p>
                      <a:pPr indent="0" lvl="0" marL="0" rtl="0" algn="l">
                        <a:lnSpc>
                          <a:spcPct val="115000"/>
                        </a:lnSpc>
                        <a:spcBef>
                          <a:spcPts val="0"/>
                        </a:spcBef>
                        <a:spcAft>
                          <a:spcPts val="0"/>
                        </a:spcAft>
                        <a:buNone/>
                      </a:pPr>
                      <a:r>
                        <a:rPr lang="it" sz="1200"/>
                        <a:t>2. Riconoscere relazioni di successione e di contemporaneità, durate, periodi, cicli temporali, mutamenti, in fenomeni ed esperienze vissute e narrate.</a:t>
                      </a:r>
                      <a:endParaRPr sz="1200"/>
                    </a:p>
                    <a:p>
                      <a:pPr indent="0" lvl="0" marL="0" rtl="0" algn="l">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327350">
                <a:tc vMerge="1"/>
                <a:tc>
                  <a:txBody>
                    <a:bodyPr/>
                    <a:lstStyle/>
                    <a:p>
                      <a:pPr indent="0" lvl="0" marL="0" rtl="0" algn="l">
                        <a:spcBef>
                          <a:spcPts val="0"/>
                        </a:spcBef>
                        <a:spcAft>
                          <a:spcPts val="0"/>
                        </a:spcAft>
                        <a:buNone/>
                      </a:pPr>
                      <a:r>
                        <a:rPr lang="it" sz="1200"/>
                        <a:t>GEOGRAFIA</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t>1.  Conoscere, distinguere e utilizzare i diversi tipi di rappresentazione cartografica, sapendosi orientare e intuendo come ogni tipologia sia funzionale agli aspetti che si vogliono evidenziare.</a:t>
                      </a:r>
                      <a:endParaRPr sz="1200"/>
                    </a:p>
                    <a:p>
                      <a:pPr indent="0" lvl="0" marL="0" rtl="0" algn="l">
                        <a:lnSpc>
                          <a:spcPct val="115000"/>
                        </a:lnSpc>
                        <a:spcBef>
                          <a:spcPts val="0"/>
                        </a:spcBef>
                        <a:spcAft>
                          <a:spcPts val="0"/>
                        </a:spcAft>
                        <a:buNone/>
                      </a:pPr>
                      <a:r>
                        <a:rPr lang="it" sz="1200"/>
                        <a:t>2. Conoscere le principali caratteristiche fisiche e antropiche dei territori analizzati. Acquisire il linguaggio specifico della disciplina. </a:t>
                      </a:r>
                      <a:endParaRPr sz="1200"/>
                    </a:p>
                    <a:p>
                      <a:pPr indent="0" lvl="0" marL="0" rtl="0" algn="l">
                        <a:lnSpc>
                          <a:spcPct val="115000"/>
                        </a:lnSpc>
                        <a:spcBef>
                          <a:spcPts val="0"/>
                        </a:spcBef>
                        <a:spcAft>
                          <a:spcPts val="0"/>
                        </a:spcAft>
                        <a:buNone/>
                      </a:pPr>
                      <a:r>
                        <a:t/>
                      </a:r>
                      <a:endParaRPr sz="12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graphicFrame>
        <p:nvGraphicFramePr>
          <p:cNvPr id="329" name="Google Shape;329;p60"/>
          <p:cNvGraphicFramePr/>
          <p:nvPr/>
        </p:nvGraphicFramePr>
        <p:xfrm>
          <a:off x="344200" y="470350"/>
          <a:ext cx="3000000" cy="3000000"/>
        </p:xfrm>
        <a:graphic>
          <a:graphicData uri="http://schemas.openxmlformats.org/drawingml/2006/table">
            <a:tbl>
              <a:tblPr>
                <a:noFill/>
                <a:tableStyleId>{BA0F45AE-5AEF-42BB-B635-CA54F217A09A}</a:tableStyleId>
              </a:tblPr>
              <a:tblGrid>
                <a:gridCol w="1077525"/>
                <a:gridCol w="1378875"/>
                <a:gridCol w="5999200"/>
              </a:tblGrid>
              <a:tr h="1464300">
                <a:tc rowSpan="4">
                  <a:txBody>
                    <a:bodyPr/>
                    <a:lstStyle/>
                    <a:p>
                      <a:pPr indent="0" lvl="0" marL="0" rtl="0" algn="l">
                        <a:spcBef>
                          <a:spcPts val="0"/>
                        </a:spcBef>
                        <a:spcAft>
                          <a:spcPts val="0"/>
                        </a:spcAft>
                        <a:buNone/>
                      </a:pPr>
                      <a:r>
                        <a:t/>
                      </a:r>
                      <a:endParaRPr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it" sz="1200">
                          <a:latin typeface="Open Sans"/>
                          <a:ea typeface="Open Sans"/>
                          <a:cs typeface="Open Sans"/>
                          <a:sym typeface="Open Sans"/>
                        </a:rPr>
                        <a:t>INGLESE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1. Ascoltare e comprendere globalmente i significati di semplici messaggi su argomenti conosciuti e interagire utilizzando il lessico acquisito.</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it" sz="1200">
                          <a:latin typeface="Open Sans"/>
                          <a:ea typeface="Open Sans"/>
                          <a:cs typeface="Open Sans"/>
                          <a:sym typeface="Open Sans"/>
                        </a:rPr>
                        <a:t>2. Leggere semplici frasi rispettando la pronuncia e saper scrivere semplici frasi e/o brevi testi sugli argomenti presentati seguendo un modello.</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408725">
                <a:tc vMerge="1"/>
                <a:tc>
                  <a:txBody>
                    <a:bodyPr/>
                    <a:lstStyle/>
                    <a:p>
                      <a:pPr indent="0" lvl="0" marL="0" rtl="0" algn="l">
                        <a:spcBef>
                          <a:spcPts val="0"/>
                        </a:spcBef>
                        <a:spcAft>
                          <a:spcPts val="0"/>
                        </a:spcAft>
                        <a:buNone/>
                      </a:pPr>
                      <a:r>
                        <a:rPr lang="it" sz="1200">
                          <a:latin typeface="Open Sans"/>
                          <a:ea typeface="Open Sans"/>
                          <a:cs typeface="Open Sans"/>
                          <a:sym typeface="Open Sans"/>
                        </a:rPr>
                        <a:t>MATEMATICA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1. Riconoscere, denominare e descrivere figure geometriche.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it" sz="1200">
                          <a:latin typeface="Open Sans"/>
                          <a:ea typeface="Open Sans"/>
                          <a:cs typeface="Open Sans"/>
                          <a:sym typeface="Open Sans"/>
                        </a:rPr>
                        <a:t>2. Argomentare il procedimento seguito per risolvere problemi.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it" sz="1200">
                          <a:latin typeface="Open Sans"/>
                          <a:ea typeface="Open Sans"/>
                          <a:cs typeface="Open Sans"/>
                          <a:sym typeface="Open Sans"/>
                        </a:rPr>
                        <a:t>3..Leggere, scrivere, confrontare numeri decimali, rappresentarli sulla retta.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it" sz="1200">
                          <a:latin typeface="Open Sans"/>
                          <a:ea typeface="Open Sans"/>
                          <a:cs typeface="Open Sans"/>
                          <a:sym typeface="Open Sans"/>
                        </a:rPr>
                        <a:t>4. Leggere e rappresentare relazioni e dati con diagrammi, schemi e tabelle.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it" sz="1200">
                          <a:latin typeface="Open Sans"/>
                          <a:ea typeface="Open Sans"/>
                          <a:cs typeface="Open Sans"/>
                          <a:sym typeface="Open Sans"/>
                        </a:rPr>
                        <a:t>5. Eseguire le operazioni con i numeri naturali con gli algoritmi usuali.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740850">
                <a:tc vMerge="1"/>
                <a:tc>
                  <a:txBody>
                    <a:bodyPr/>
                    <a:lstStyle/>
                    <a:p>
                      <a:pPr indent="0" lvl="0" marL="0" rtl="0" algn="l">
                        <a:spcBef>
                          <a:spcPts val="0"/>
                        </a:spcBef>
                        <a:spcAft>
                          <a:spcPts val="0"/>
                        </a:spcAft>
                        <a:buNone/>
                      </a:pPr>
                      <a:r>
                        <a:rPr lang="it" sz="1200">
                          <a:latin typeface="Open Sans"/>
                          <a:ea typeface="Open Sans"/>
                          <a:cs typeface="Open Sans"/>
                          <a:sym typeface="Open Sans"/>
                        </a:rPr>
                        <a:t>SCIENZE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1.Osservare, porsi domande, collegare causa ed effetto, ipotizzare risposte e soluzioni. Acquisire il linguaggio specifico della disciplina.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588925">
                <a:tc vMerge="1"/>
                <a:tc>
                  <a:txBody>
                    <a:bodyPr/>
                    <a:lstStyle/>
                    <a:p>
                      <a:pPr indent="0" lvl="0" marL="0" rtl="0" algn="l">
                        <a:spcBef>
                          <a:spcPts val="0"/>
                        </a:spcBef>
                        <a:spcAft>
                          <a:spcPts val="0"/>
                        </a:spcAft>
                        <a:buNone/>
                      </a:pPr>
                      <a:r>
                        <a:rPr lang="it" sz="1200">
                          <a:latin typeface="Open Sans"/>
                          <a:ea typeface="Open Sans"/>
                          <a:cs typeface="Open Sans"/>
                          <a:sym typeface="Open Sans"/>
                        </a:rPr>
                        <a:t>ARTE E IMMAGINE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1. Sapere esprimere e comunicare in modo creativo e personale, osservando e leggendo le immagini utilizzando tecniche diverse.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graphicFrame>
        <p:nvGraphicFramePr>
          <p:cNvPr id="334" name="Google Shape;334;p61"/>
          <p:cNvGraphicFramePr/>
          <p:nvPr/>
        </p:nvGraphicFramePr>
        <p:xfrm>
          <a:off x="595325" y="368721"/>
          <a:ext cx="3000000" cy="3000000"/>
        </p:xfrm>
        <a:graphic>
          <a:graphicData uri="http://schemas.openxmlformats.org/drawingml/2006/table">
            <a:tbl>
              <a:tblPr>
                <a:noFill/>
                <a:tableStyleId>{BA0F45AE-5AEF-42BB-B635-CA54F217A09A}</a:tableStyleId>
              </a:tblPr>
              <a:tblGrid>
                <a:gridCol w="1100950"/>
                <a:gridCol w="2235950"/>
                <a:gridCol w="4518875"/>
              </a:tblGrid>
              <a:tr h="981400">
                <a:tc rowSpan="4">
                  <a:txBody>
                    <a:bodyPr/>
                    <a:lstStyle/>
                    <a:p>
                      <a:pPr indent="0" lvl="0" marL="0" rtl="0" algn="l">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it" sz="1200">
                          <a:latin typeface="Open Sans"/>
                          <a:ea typeface="Open Sans"/>
                          <a:cs typeface="Open Sans"/>
                          <a:sym typeface="Open Sans"/>
                        </a:rPr>
                        <a:t>MUSICA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1. Riconoscere gli elementi costitutivi di un semplice brano musicale e a ascoltare e descrivere brani musicali di diverso genere.</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981400">
                <a:tc vMerge="1"/>
                <a:tc>
                  <a:txBody>
                    <a:bodyPr/>
                    <a:lstStyle/>
                    <a:p>
                      <a:pPr indent="0" lvl="0" marL="0" rtl="0" algn="l">
                        <a:spcBef>
                          <a:spcPts val="0"/>
                        </a:spcBef>
                        <a:spcAft>
                          <a:spcPts val="0"/>
                        </a:spcAft>
                        <a:buNone/>
                      </a:pPr>
                      <a:r>
                        <a:rPr lang="it" sz="1200">
                          <a:latin typeface="Open Sans"/>
                          <a:ea typeface="Open Sans"/>
                          <a:cs typeface="Open Sans"/>
                          <a:sym typeface="Open Sans"/>
                        </a:rPr>
                        <a:t>ED. MOTORIA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1.Acquisire la consapevolezza di sé attraverso l’ascolto e l’osservazione del corpo, la padronanza degli schemi motori e posturali, sapendosi adattare.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846475">
                <a:tc vMerge="1"/>
                <a:tc>
                  <a:txBody>
                    <a:bodyPr/>
                    <a:lstStyle/>
                    <a:p>
                      <a:pPr indent="0" lvl="0" marL="0" rtl="0" algn="just">
                        <a:spcBef>
                          <a:spcPts val="0"/>
                        </a:spcBef>
                        <a:spcAft>
                          <a:spcPts val="0"/>
                        </a:spcAft>
                        <a:buNone/>
                      </a:pPr>
                      <a:r>
                        <a:rPr lang="it" sz="1200">
                          <a:latin typeface="Open Sans"/>
                          <a:ea typeface="Open Sans"/>
                          <a:cs typeface="Open Sans"/>
                          <a:sym typeface="Open Sans"/>
                        </a:rPr>
                        <a:t>TECNOLOGIA E INFORMATICA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1.Conoscere e utilizzare le tecnologie informatiche e riconoscere i processi di trasformazione di utilizzo dell’ambiente.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652500">
                <a:tc vMerge="1"/>
                <a:tc>
                  <a:txBody>
                    <a:bodyPr/>
                    <a:lstStyle/>
                    <a:p>
                      <a:pPr indent="0" lvl="0" marL="0" rtl="0" algn="l">
                        <a:spcBef>
                          <a:spcPts val="0"/>
                        </a:spcBef>
                        <a:spcAft>
                          <a:spcPts val="0"/>
                        </a:spcAft>
                        <a:buNone/>
                      </a:pPr>
                      <a:r>
                        <a:rPr lang="it" sz="1200">
                          <a:latin typeface="Open Sans"/>
                          <a:ea typeface="Open Sans"/>
                          <a:cs typeface="Open Sans"/>
                          <a:sym typeface="Open Sans"/>
                        </a:rPr>
                        <a:t>ATTIVITÀ</a:t>
                      </a:r>
                      <a:endParaRPr sz="1200">
                        <a:latin typeface="Open Sans"/>
                        <a:ea typeface="Open Sans"/>
                        <a:cs typeface="Open Sans"/>
                        <a:sym typeface="Open Sans"/>
                      </a:endParaRPr>
                    </a:p>
                    <a:p>
                      <a:pPr indent="0" lvl="0" marL="0" rtl="0" algn="l">
                        <a:spcBef>
                          <a:spcPts val="0"/>
                        </a:spcBef>
                        <a:spcAft>
                          <a:spcPts val="0"/>
                        </a:spcAft>
                        <a:buNone/>
                      </a:pPr>
                      <a:r>
                        <a:rPr lang="it" sz="1200">
                          <a:latin typeface="Open Sans"/>
                          <a:ea typeface="Open Sans"/>
                          <a:cs typeface="Open Sans"/>
                          <a:sym typeface="Open Sans"/>
                        </a:rPr>
                        <a:t>ALTERNATIVA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it" sz="1200">
                          <a:latin typeface="Open Sans"/>
                          <a:ea typeface="Open Sans"/>
                          <a:cs typeface="Open Sans"/>
                          <a:sym typeface="Open Sans"/>
                        </a:rPr>
                        <a:t>1. Riconoscere ed esprimere le emozioni, in particolare l’empatia, la capacità di mettersi nei panni degli altri. </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it" sz="1200">
                          <a:latin typeface="Open Sans"/>
                          <a:ea typeface="Open Sans"/>
                          <a:cs typeface="Open Sans"/>
                          <a:sym typeface="Open Sans"/>
                        </a:rPr>
                        <a:t>2.  Sviluppare la capacità di dialogo e di confronto.</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it" sz="1200">
                          <a:latin typeface="Open Sans"/>
                          <a:ea typeface="Open Sans"/>
                          <a:cs typeface="Open Sans"/>
                          <a:sym typeface="Open Sans"/>
                        </a:rPr>
                        <a:t>3. Partecipare al lavoro di gruppo apportando il proprio contributo personale.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CARATTERISTICHE PRINCIPALI DELLA SCUOLA</a:t>
            </a:r>
            <a:endParaRPr/>
          </a:p>
        </p:txBody>
      </p:sp>
      <p:sp>
        <p:nvSpPr>
          <p:cNvPr id="89" name="Google Shape;89;p17"/>
          <p:cNvSpPr txBox="1"/>
          <p:nvPr>
            <p:ph idx="1" type="body"/>
          </p:nvPr>
        </p:nvSpPr>
        <p:spPr>
          <a:xfrm>
            <a:off x="311700" y="1266325"/>
            <a:ext cx="8520600" cy="3544800"/>
          </a:xfrm>
          <a:prstGeom prst="rect">
            <a:avLst/>
          </a:prstGeom>
        </p:spPr>
        <p:txBody>
          <a:bodyPr anchorCtr="0" anchor="t" bIns="91425" lIns="91425" spcFirstLastPara="1" rIns="91425" wrap="square" tIns="91425">
            <a:noAutofit/>
          </a:bodyPr>
          <a:lstStyle/>
          <a:p>
            <a:pPr indent="0" lvl="0" marL="0" marR="711200" rtl="0" algn="just">
              <a:lnSpc>
                <a:spcPct val="133000"/>
              </a:lnSpc>
              <a:spcBef>
                <a:spcPts val="1200"/>
              </a:spcBef>
              <a:spcAft>
                <a:spcPts val="0"/>
              </a:spcAft>
              <a:buClr>
                <a:schemeClr val="dk1"/>
              </a:buClr>
              <a:buSzPts val="1100"/>
              <a:buFont typeface="Arial"/>
              <a:buNone/>
            </a:pPr>
            <a:r>
              <a:rPr i="1" lang="it" sz="1700">
                <a:solidFill>
                  <a:srgbClr val="333333"/>
                </a:solidFill>
                <a:latin typeface="Calibri"/>
                <a:ea typeface="Calibri"/>
                <a:cs typeface="Calibri"/>
                <a:sym typeface="Calibri"/>
              </a:rPr>
              <a:t>Organigramma e funzionigramma</a:t>
            </a:r>
            <a:endParaRPr i="1" sz="1700">
              <a:solidFill>
                <a:srgbClr val="333333"/>
              </a:solidFill>
              <a:latin typeface="Calibri"/>
              <a:ea typeface="Calibri"/>
              <a:cs typeface="Calibri"/>
              <a:sym typeface="Calibri"/>
            </a:endParaRPr>
          </a:p>
          <a:p>
            <a:pPr indent="0" lvl="0" marL="0" marR="711200" rtl="0" algn="just">
              <a:lnSpc>
                <a:spcPct val="133000"/>
              </a:lnSpc>
              <a:spcBef>
                <a:spcPts val="1200"/>
              </a:spcBef>
              <a:spcAft>
                <a:spcPts val="0"/>
              </a:spcAft>
              <a:buClr>
                <a:schemeClr val="dk1"/>
              </a:buClr>
              <a:buSzPts val="1100"/>
              <a:buFont typeface="Arial"/>
              <a:buNone/>
            </a:pPr>
            <a:r>
              <a:rPr i="1" lang="it" sz="1700" u="sng">
                <a:solidFill>
                  <a:schemeClr val="hlink"/>
                </a:solidFill>
                <a:latin typeface="Calibri"/>
                <a:ea typeface="Calibri"/>
                <a:cs typeface="Calibri"/>
                <a:sym typeface="Calibri"/>
                <a:hlinkClick r:id="rId3"/>
              </a:rPr>
              <a:t>https://www.ic5bologna.edu.it/aaa/pages/page_details.php?id=115&amp;page_id=21009</a:t>
            </a:r>
            <a:endParaRPr sz="1400">
              <a:solidFill>
                <a:schemeClr val="dk1"/>
              </a:solidFill>
            </a:endParaRPr>
          </a:p>
          <a:p>
            <a:pPr indent="0" lvl="0" marL="0" marR="711200" rtl="0" algn="just">
              <a:lnSpc>
                <a:spcPct val="133000"/>
              </a:lnSpc>
              <a:spcBef>
                <a:spcPts val="1200"/>
              </a:spcBef>
              <a:spcAft>
                <a:spcPts val="0"/>
              </a:spcAft>
              <a:buClr>
                <a:schemeClr val="dk1"/>
              </a:buClr>
              <a:buSzPts val="1100"/>
              <a:buFont typeface="Arial"/>
              <a:buNone/>
            </a:pPr>
            <a:r>
              <a:rPr i="1" lang="it" sz="1700">
                <a:solidFill>
                  <a:srgbClr val="333333"/>
                </a:solidFill>
                <a:latin typeface="Calibri"/>
                <a:ea typeface="Calibri"/>
                <a:cs typeface="Calibri"/>
                <a:sym typeface="Calibri"/>
              </a:rPr>
              <a:t>Regolamento d’Istituto</a:t>
            </a:r>
            <a:endParaRPr i="1" sz="1700">
              <a:solidFill>
                <a:srgbClr val="333333"/>
              </a:solidFill>
              <a:latin typeface="Calibri"/>
              <a:ea typeface="Calibri"/>
              <a:cs typeface="Calibri"/>
              <a:sym typeface="Calibri"/>
            </a:endParaRPr>
          </a:p>
          <a:p>
            <a:pPr indent="0" lvl="0" marL="0" marR="711200" rtl="0" algn="just">
              <a:lnSpc>
                <a:spcPct val="133000"/>
              </a:lnSpc>
              <a:spcBef>
                <a:spcPts val="1200"/>
              </a:spcBef>
              <a:spcAft>
                <a:spcPts val="0"/>
              </a:spcAft>
              <a:buClr>
                <a:schemeClr val="dk1"/>
              </a:buClr>
              <a:buSzPts val="1100"/>
              <a:buFont typeface="Arial"/>
              <a:buNone/>
            </a:pPr>
            <a:r>
              <a:rPr i="1" lang="it" sz="1700" u="sng">
                <a:solidFill>
                  <a:schemeClr val="hlink"/>
                </a:solidFill>
                <a:latin typeface="Calibri"/>
                <a:ea typeface="Calibri"/>
                <a:cs typeface="Calibri"/>
                <a:sym typeface="Calibri"/>
                <a:hlinkClick r:id="rId4"/>
              </a:rPr>
              <a:t>https://www.ic5bologna.edu.it/aaa/pages/page_details.php?id=7669&amp;page_id=5378</a:t>
            </a:r>
            <a:endParaRPr sz="1400">
              <a:solidFill>
                <a:schemeClr val="dk1"/>
              </a:solidFill>
            </a:endParaRPr>
          </a:p>
          <a:p>
            <a:pPr indent="0" lvl="0" marL="0" marR="711200" rtl="0" algn="just">
              <a:lnSpc>
                <a:spcPct val="133000"/>
              </a:lnSpc>
              <a:spcBef>
                <a:spcPts val="1200"/>
              </a:spcBef>
              <a:spcAft>
                <a:spcPts val="0"/>
              </a:spcAft>
              <a:buClr>
                <a:schemeClr val="dk1"/>
              </a:buClr>
              <a:buSzPts val="1100"/>
              <a:buFont typeface="Arial"/>
              <a:buNone/>
            </a:pPr>
            <a:r>
              <a:rPr lang="it" sz="1400" u="sng">
                <a:solidFill>
                  <a:schemeClr val="hlink"/>
                </a:solidFill>
                <a:hlinkClick r:id="rId5"/>
              </a:rPr>
              <a:t>https://www.ic5bologna.edu.it/aaa/pages/page_details.php?id=7669&amp;page_id=32673</a:t>
            </a:r>
            <a:endParaRPr i="1" sz="1700">
              <a:solidFill>
                <a:srgbClr val="333333"/>
              </a:solidFill>
              <a:latin typeface="Calibri"/>
              <a:ea typeface="Calibri"/>
              <a:cs typeface="Calibri"/>
              <a:sym typeface="Calibri"/>
            </a:endParaRPr>
          </a:p>
          <a:p>
            <a:pPr indent="0" lvl="0" marL="0" marR="711200" rtl="0" algn="just">
              <a:lnSpc>
                <a:spcPct val="133000"/>
              </a:lnSpc>
              <a:spcBef>
                <a:spcPts val="1200"/>
              </a:spcBef>
              <a:spcAft>
                <a:spcPts val="0"/>
              </a:spcAft>
              <a:buClr>
                <a:schemeClr val="dk1"/>
              </a:buClr>
              <a:buSzPts val="1100"/>
              <a:buFont typeface="Arial"/>
              <a:buNone/>
            </a:pPr>
            <a:r>
              <a:rPr i="1" lang="it" sz="1700">
                <a:solidFill>
                  <a:srgbClr val="333333"/>
                </a:solidFill>
                <a:latin typeface="Calibri"/>
                <a:ea typeface="Calibri"/>
                <a:cs typeface="Calibri"/>
                <a:sym typeface="Calibri"/>
              </a:rPr>
              <a:t>Scuole dell’Istituto</a:t>
            </a:r>
            <a:endParaRPr i="1" sz="1700">
              <a:solidFill>
                <a:srgbClr val="333333"/>
              </a:solidFill>
              <a:latin typeface="Calibri"/>
              <a:ea typeface="Calibri"/>
              <a:cs typeface="Calibri"/>
              <a:sym typeface="Calibri"/>
            </a:endParaRPr>
          </a:p>
          <a:p>
            <a:pPr indent="0" lvl="0" marL="0" marR="711200" rtl="0" algn="just">
              <a:lnSpc>
                <a:spcPct val="133000"/>
              </a:lnSpc>
              <a:spcBef>
                <a:spcPts val="1200"/>
              </a:spcBef>
              <a:spcAft>
                <a:spcPts val="0"/>
              </a:spcAft>
              <a:buClr>
                <a:schemeClr val="dk1"/>
              </a:buClr>
              <a:buSzPts val="1100"/>
              <a:buFont typeface="Arial"/>
              <a:buNone/>
            </a:pPr>
            <a:r>
              <a:rPr i="1" lang="it" sz="1700" u="sng">
                <a:solidFill>
                  <a:schemeClr val="hlink"/>
                </a:solidFill>
                <a:latin typeface="Calibri"/>
                <a:ea typeface="Calibri"/>
                <a:cs typeface="Calibri"/>
                <a:sym typeface="Calibri"/>
                <a:hlinkClick r:id="rId6"/>
              </a:rPr>
              <a:t>https://www.ic5bologna.edu.it/aaa/pages/page_details.php?id=115&amp;page_id=9040</a:t>
            </a:r>
            <a:endParaRPr i="1" sz="1700" u="sng">
              <a:solidFill>
                <a:schemeClr val="hlink"/>
              </a:solidFill>
              <a:latin typeface="Calibri"/>
              <a:ea typeface="Calibri"/>
              <a:cs typeface="Calibri"/>
              <a:sym typeface="Calibri"/>
            </a:endParaRPr>
          </a:p>
          <a:p>
            <a:pPr indent="0" lvl="0" marL="0" marR="711200" rtl="0" algn="just">
              <a:lnSpc>
                <a:spcPct val="133000"/>
              </a:lnSpc>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graphicFrame>
        <p:nvGraphicFramePr>
          <p:cNvPr id="339" name="Google Shape;339;p62"/>
          <p:cNvGraphicFramePr/>
          <p:nvPr/>
        </p:nvGraphicFramePr>
        <p:xfrm>
          <a:off x="212638" y="296087"/>
          <a:ext cx="3000000" cy="3000000"/>
        </p:xfrm>
        <a:graphic>
          <a:graphicData uri="http://schemas.openxmlformats.org/drawingml/2006/table">
            <a:tbl>
              <a:tblPr>
                <a:noFill/>
                <a:tableStyleId>{BA0F45AE-5AEF-42BB-B635-CA54F217A09A}</a:tableStyleId>
              </a:tblPr>
              <a:tblGrid>
                <a:gridCol w="1064625"/>
                <a:gridCol w="1120050"/>
                <a:gridCol w="6324950"/>
              </a:tblGrid>
              <a:tr h="523250">
                <a:tc>
                  <a:txBody>
                    <a:bodyPr/>
                    <a:lstStyle/>
                    <a:p>
                      <a:pPr indent="0" lvl="0" marL="0" rtl="0" algn="ctr">
                        <a:spcBef>
                          <a:spcPts val="0"/>
                        </a:spcBef>
                        <a:spcAft>
                          <a:spcPts val="0"/>
                        </a:spcAft>
                        <a:buNone/>
                      </a:pPr>
                      <a:r>
                        <a:rPr b="1" lang="it">
                          <a:latin typeface="Open Sans"/>
                          <a:ea typeface="Open Sans"/>
                          <a:cs typeface="Open Sans"/>
                          <a:sym typeface="Open Sans"/>
                        </a:rPr>
                        <a:t>CLASSE</a:t>
                      </a:r>
                      <a:endParaRPr b="1">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it">
                          <a:latin typeface="Open Sans"/>
                          <a:ea typeface="Open Sans"/>
                          <a:cs typeface="Open Sans"/>
                          <a:sym typeface="Open Sans"/>
                        </a:rPr>
                        <a:t>MATERIA</a:t>
                      </a:r>
                      <a:endParaRPr b="1">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it">
                          <a:latin typeface="Open Sans"/>
                          <a:ea typeface="Open Sans"/>
                          <a:cs typeface="Open Sans"/>
                          <a:sym typeface="Open Sans"/>
                        </a:rPr>
                        <a:t>OBIETTIVI</a:t>
                      </a:r>
                      <a:endParaRPr b="1">
                        <a:latin typeface="Open Sans"/>
                        <a:ea typeface="Open Sans"/>
                        <a:cs typeface="Open Sans"/>
                        <a:sym typeface="Open Sans"/>
                      </a:endParaRPr>
                    </a:p>
                    <a:p>
                      <a:pPr indent="0" lvl="0" marL="0" rtl="0" algn="ctr">
                        <a:spcBef>
                          <a:spcPts val="0"/>
                        </a:spcBef>
                        <a:spcAft>
                          <a:spcPts val="0"/>
                        </a:spcAft>
                        <a:buNone/>
                      </a:pPr>
                      <a:r>
                        <a:t/>
                      </a:r>
                      <a:endParaRPr b="1">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1166250">
                <a:tc rowSpan="3">
                  <a:txBody>
                    <a:bodyPr/>
                    <a:lstStyle/>
                    <a:p>
                      <a:pPr indent="0" lvl="0" marL="0" rtl="0" algn="just">
                        <a:spcBef>
                          <a:spcPts val="0"/>
                        </a:spcBef>
                        <a:spcAft>
                          <a:spcPts val="0"/>
                        </a:spcAft>
                        <a:buNone/>
                      </a:pPr>
                      <a:r>
                        <a:rPr lang="it" sz="1200">
                          <a:latin typeface="Open Sans"/>
                          <a:ea typeface="Open Sans"/>
                          <a:cs typeface="Open Sans"/>
                          <a:sym typeface="Open Sans"/>
                        </a:rPr>
                        <a:t>V</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just">
                        <a:lnSpc>
                          <a:spcPct val="115000"/>
                        </a:lnSpc>
                        <a:spcBef>
                          <a:spcPts val="0"/>
                        </a:spcBef>
                        <a:spcAft>
                          <a:spcPts val="0"/>
                        </a:spcAft>
                        <a:buNone/>
                      </a:pPr>
                      <a:r>
                        <a:rPr lang="it" sz="1200">
                          <a:latin typeface="Open Sans"/>
                          <a:ea typeface="Open Sans"/>
                          <a:cs typeface="Open Sans"/>
                          <a:sym typeface="Open Sans"/>
                        </a:rPr>
                        <a:t>ITALIANO</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just">
                        <a:lnSpc>
                          <a:spcPct val="115000"/>
                        </a:lnSpc>
                        <a:spcBef>
                          <a:spcPts val="0"/>
                        </a:spcBef>
                        <a:spcAft>
                          <a:spcPts val="0"/>
                        </a:spcAft>
                        <a:buNone/>
                      </a:pPr>
                      <a:r>
                        <a:rPr lang="it" sz="1200">
                          <a:latin typeface="Open Sans"/>
                          <a:ea typeface="Open Sans"/>
                          <a:cs typeface="Open Sans"/>
                          <a:sym typeface="Open Sans"/>
                        </a:rPr>
                        <a:t>1. Leggere, riconoscere e comprendere diverse tipologie testuali.</a:t>
                      </a:r>
                      <a:endParaRPr sz="1200">
                        <a:latin typeface="Open Sans"/>
                        <a:ea typeface="Open Sans"/>
                        <a:cs typeface="Open Sans"/>
                        <a:sym typeface="Open Sans"/>
                      </a:endParaRPr>
                    </a:p>
                    <a:p>
                      <a:pPr indent="0" lvl="0" marL="0" rtl="0" algn="just">
                        <a:lnSpc>
                          <a:spcPct val="115000"/>
                        </a:lnSpc>
                        <a:spcBef>
                          <a:spcPts val="217"/>
                        </a:spcBef>
                        <a:spcAft>
                          <a:spcPts val="0"/>
                        </a:spcAft>
                        <a:buNone/>
                      </a:pPr>
                      <a:r>
                        <a:rPr lang="it" sz="1200">
                          <a:latin typeface="Open Sans"/>
                          <a:ea typeface="Open Sans"/>
                          <a:cs typeface="Open Sans"/>
                          <a:sym typeface="Open Sans"/>
                        </a:rPr>
                        <a:t>2. Acquisire strategie efficaci di ascolto attivo. </a:t>
                      </a:r>
                      <a:endParaRPr sz="1200">
                        <a:latin typeface="Open Sans"/>
                        <a:ea typeface="Open Sans"/>
                        <a:cs typeface="Open Sans"/>
                        <a:sym typeface="Open Sans"/>
                      </a:endParaRPr>
                    </a:p>
                    <a:p>
                      <a:pPr indent="0" lvl="0" marL="0" rtl="0" algn="just">
                        <a:lnSpc>
                          <a:spcPct val="115000"/>
                        </a:lnSpc>
                        <a:spcBef>
                          <a:spcPts val="142"/>
                        </a:spcBef>
                        <a:spcAft>
                          <a:spcPts val="0"/>
                        </a:spcAft>
                        <a:buNone/>
                      </a:pPr>
                      <a:r>
                        <a:rPr lang="it" sz="1200">
                          <a:latin typeface="Open Sans"/>
                          <a:ea typeface="Open Sans"/>
                          <a:cs typeface="Open Sans"/>
                          <a:sym typeface="Open Sans"/>
                        </a:rPr>
                        <a:t>3. Pianificare e produrre un testo scritto semplice, coerente e completo.</a:t>
                      </a:r>
                      <a:endParaRPr sz="1200">
                        <a:latin typeface="Open Sans"/>
                        <a:ea typeface="Open Sans"/>
                        <a:cs typeface="Open Sans"/>
                        <a:sym typeface="Open Sans"/>
                      </a:endParaRPr>
                    </a:p>
                    <a:p>
                      <a:pPr indent="0" lvl="0" marL="0" rtl="0" algn="just">
                        <a:lnSpc>
                          <a:spcPct val="115000"/>
                        </a:lnSpc>
                        <a:spcBef>
                          <a:spcPts val="142"/>
                        </a:spcBef>
                        <a:spcAft>
                          <a:spcPts val="0"/>
                        </a:spcAft>
                        <a:buNone/>
                      </a:pPr>
                      <a:r>
                        <a:rPr lang="it" sz="1200">
                          <a:latin typeface="Open Sans"/>
                          <a:ea typeface="Open Sans"/>
                          <a:cs typeface="Open Sans"/>
                          <a:sym typeface="Open Sans"/>
                        </a:rPr>
                        <a:t>4. Conoscere e riconoscere le principali convenzioni ortografiche.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230350">
                <a:tc vMerge="1"/>
                <a:tc>
                  <a:txBody>
                    <a:bodyPr/>
                    <a:lstStyle/>
                    <a:p>
                      <a:pPr indent="0" lvl="0" marL="0" rtl="0" algn="just">
                        <a:lnSpc>
                          <a:spcPct val="115000"/>
                        </a:lnSpc>
                        <a:spcBef>
                          <a:spcPts val="0"/>
                        </a:spcBef>
                        <a:spcAft>
                          <a:spcPts val="0"/>
                        </a:spcAft>
                        <a:buNone/>
                      </a:pPr>
                      <a:r>
                        <a:rPr lang="it" sz="1200">
                          <a:latin typeface="Open Sans"/>
                          <a:ea typeface="Open Sans"/>
                          <a:cs typeface="Open Sans"/>
                          <a:sym typeface="Open Sans"/>
                        </a:rPr>
                        <a:t>STORIA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just">
                        <a:lnSpc>
                          <a:spcPct val="115000"/>
                        </a:lnSpc>
                        <a:spcBef>
                          <a:spcPts val="0"/>
                        </a:spcBef>
                        <a:spcAft>
                          <a:spcPts val="0"/>
                        </a:spcAft>
                        <a:buNone/>
                      </a:pPr>
                      <a:r>
                        <a:rPr lang="it" sz="1200">
                          <a:latin typeface="Open Sans"/>
                          <a:ea typeface="Open Sans"/>
                          <a:cs typeface="Open Sans"/>
                          <a:sym typeface="Open Sans"/>
                        </a:rPr>
                        <a:t>1. Rappresentare, dal punto di vista storico-sociale, le informazioni del passato, in relazione a un determinato territorio.</a:t>
                      </a:r>
                      <a:endParaRPr sz="1200">
                        <a:latin typeface="Open Sans"/>
                        <a:ea typeface="Open Sans"/>
                        <a:cs typeface="Open Sans"/>
                        <a:sym typeface="Open Sans"/>
                      </a:endParaRPr>
                    </a:p>
                    <a:p>
                      <a:pPr indent="0" lvl="0" marL="0" marR="18656" rtl="0" algn="just">
                        <a:lnSpc>
                          <a:spcPct val="115000"/>
                        </a:lnSpc>
                        <a:spcBef>
                          <a:spcPts val="54"/>
                        </a:spcBef>
                        <a:spcAft>
                          <a:spcPts val="0"/>
                        </a:spcAft>
                        <a:buNone/>
                      </a:pPr>
                      <a:r>
                        <a:rPr lang="it" sz="1200">
                          <a:latin typeface="Open Sans"/>
                          <a:ea typeface="Open Sans"/>
                          <a:cs typeface="Open Sans"/>
                          <a:sym typeface="Open Sans"/>
                        </a:rPr>
                        <a:t>2. Confrontare gli aspetti caratterizzanti delle differenti società studiate, anche in rapporto al presente.</a:t>
                      </a:r>
                      <a:endParaRPr sz="1200">
                        <a:latin typeface="Open Sans"/>
                        <a:ea typeface="Open Sans"/>
                        <a:cs typeface="Open Sans"/>
                        <a:sym typeface="Open Sans"/>
                      </a:endParaRPr>
                    </a:p>
                    <a:p>
                      <a:pPr indent="0" lvl="0" marL="0" rtl="0" algn="just">
                        <a:lnSpc>
                          <a:spcPct val="115000"/>
                        </a:lnSpc>
                        <a:spcBef>
                          <a:spcPts val="0"/>
                        </a:spcBef>
                        <a:spcAft>
                          <a:spcPts val="0"/>
                        </a:spcAft>
                        <a:buNone/>
                      </a:pPr>
                      <a:r>
                        <a:rPr lang="it" sz="1200">
                          <a:latin typeface="Open Sans"/>
                          <a:ea typeface="Open Sans"/>
                          <a:cs typeface="Open Sans"/>
                          <a:sym typeface="Open Sans"/>
                        </a:rPr>
                        <a:t>3. Esporre con coerenza le conoscenze e i concetti appresi.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631475">
                <a:tc vMerge="1"/>
                <a:tc>
                  <a:txBody>
                    <a:bodyPr/>
                    <a:lstStyle/>
                    <a:p>
                      <a:pPr indent="0" lvl="0" marL="0" rtl="0" algn="just">
                        <a:lnSpc>
                          <a:spcPct val="115000"/>
                        </a:lnSpc>
                        <a:spcBef>
                          <a:spcPts val="0"/>
                        </a:spcBef>
                        <a:spcAft>
                          <a:spcPts val="0"/>
                        </a:spcAft>
                        <a:buNone/>
                      </a:pPr>
                      <a:r>
                        <a:rPr lang="it" sz="1200">
                          <a:latin typeface="Open Sans"/>
                          <a:ea typeface="Open Sans"/>
                          <a:cs typeface="Open Sans"/>
                          <a:sym typeface="Open Sans"/>
                        </a:rPr>
                        <a:t>GEOGRAFIA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just">
                        <a:lnSpc>
                          <a:spcPct val="115000"/>
                        </a:lnSpc>
                        <a:spcBef>
                          <a:spcPts val="0"/>
                        </a:spcBef>
                        <a:spcAft>
                          <a:spcPts val="0"/>
                        </a:spcAft>
                        <a:buNone/>
                      </a:pPr>
                      <a:r>
                        <a:rPr lang="it" sz="1200">
                          <a:latin typeface="Open Sans"/>
                          <a:ea typeface="Open Sans"/>
                          <a:cs typeface="Open Sans"/>
                          <a:sym typeface="Open Sans"/>
                        </a:rPr>
                        <a:t>1. Localizzare su una carta geografica dell’Italia le regioni fisiche e amministrative e descriverne le caratteristiche, sia in forma scritta che orale.</a:t>
                      </a:r>
                      <a:endParaRPr sz="1200">
                        <a:latin typeface="Open Sans"/>
                        <a:ea typeface="Open Sans"/>
                        <a:cs typeface="Open Sans"/>
                        <a:sym typeface="Open Sans"/>
                      </a:endParaRPr>
                    </a:p>
                    <a:p>
                      <a:pPr indent="0" lvl="0" marL="0" marR="1620" rtl="0" algn="just">
                        <a:lnSpc>
                          <a:spcPct val="115000"/>
                        </a:lnSpc>
                        <a:spcBef>
                          <a:spcPts val="129"/>
                        </a:spcBef>
                        <a:spcAft>
                          <a:spcPts val="0"/>
                        </a:spcAft>
                        <a:buNone/>
                      </a:pPr>
                      <a:r>
                        <a:rPr lang="it" sz="1200">
                          <a:latin typeface="Open Sans"/>
                          <a:ea typeface="Open Sans"/>
                          <a:cs typeface="Open Sans"/>
                          <a:sym typeface="Open Sans"/>
                        </a:rPr>
                        <a:t>2. Individuare e descrivere, sia in forma scritta che orale, l’Italia rispetto al contesto europeo e globale.</a:t>
                      </a:r>
                      <a:endParaRPr sz="1200">
                        <a:latin typeface="Open Sans"/>
                        <a:ea typeface="Open Sans"/>
                        <a:cs typeface="Open Sans"/>
                        <a:sym typeface="Open Sans"/>
                      </a:endParaRPr>
                    </a:p>
                    <a:p>
                      <a:pPr indent="0" lvl="0" marL="0" marR="7162" rtl="0" algn="just">
                        <a:lnSpc>
                          <a:spcPct val="115000"/>
                        </a:lnSpc>
                        <a:spcBef>
                          <a:spcPts val="54"/>
                        </a:spcBef>
                        <a:spcAft>
                          <a:spcPts val="0"/>
                        </a:spcAft>
                        <a:buNone/>
                      </a:pPr>
                      <a:r>
                        <a:rPr lang="it" sz="1200">
                          <a:latin typeface="Open Sans"/>
                          <a:ea typeface="Open Sans"/>
                          <a:cs typeface="Open Sans"/>
                          <a:sym typeface="Open Sans"/>
                        </a:rPr>
                        <a:t>3. Individuare tematiche relative alla tutela e alla valorizzazione dell’ambiente naturale e culturale.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aphicFrame>
        <p:nvGraphicFramePr>
          <p:cNvPr id="344" name="Google Shape;344;p63"/>
          <p:cNvGraphicFramePr/>
          <p:nvPr/>
        </p:nvGraphicFramePr>
        <p:xfrm>
          <a:off x="261600" y="198170"/>
          <a:ext cx="3000000" cy="3000000"/>
        </p:xfrm>
        <a:graphic>
          <a:graphicData uri="http://schemas.openxmlformats.org/drawingml/2006/table">
            <a:tbl>
              <a:tblPr>
                <a:noFill/>
                <a:tableStyleId>{BA0F45AE-5AEF-42BB-B635-CA54F217A09A}</a:tableStyleId>
              </a:tblPr>
              <a:tblGrid>
                <a:gridCol w="923925"/>
                <a:gridCol w="1250600"/>
                <a:gridCol w="6276525"/>
              </a:tblGrid>
              <a:tr h="719275">
                <a:tc rowSpan="4">
                  <a:txBody>
                    <a:bodyPr/>
                    <a:lstStyle/>
                    <a:p>
                      <a:pPr indent="0" lvl="0" marL="0" rtl="0" algn="l">
                        <a:spcBef>
                          <a:spcPts val="0"/>
                        </a:spcBef>
                        <a:spcAft>
                          <a:spcPts val="0"/>
                        </a:spcAft>
                        <a:buNone/>
                      </a:pPr>
                      <a:r>
                        <a:t/>
                      </a:r>
                      <a:endParaRPr sz="1200">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just">
                        <a:spcBef>
                          <a:spcPts val="0"/>
                        </a:spcBef>
                        <a:spcAft>
                          <a:spcPts val="0"/>
                        </a:spcAft>
                        <a:buNone/>
                      </a:pPr>
                      <a:r>
                        <a:rPr lang="it" sz="1200">
                          <a:latin typeface="Open Sans"/>
                          <a:ea typeface="Open Sans"/>
                          <a:cs typeface="Open Sans"/>
                          <a:sym typeface="Open Sans"/>
                        </a:rPr>
                        <a:t>INGLESE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just">
                        <a:lnSpc>
                          <a:spcPct val="115000"/>
                        </a:lnSpc>
                        <a:spcBef>
                          <a:spcPts val="1418"/>
                        </a:spcBef>
                        <a:spcAft>
                          <a:spcPts val="0"/>
                        </a:spcAft>
                        <a:buNone/>
                      </a:pPr>
                      <a:r>
                        <a:rPr lang="it" sz="1200">
                          <a:latin typeface="Open Sans"/>
                          <a:ea typeface="Open Sans"/>
                          <a:cs typeface="Open Sans"/>
                          <a:sym typeface="Open Sans"/>
                        </a:rPr>
                        <a:t>1. Conoscere formule convenzionali per stabilire semplici interazioni.</a:t>
                      </a:r>
                      <a:endParaRPr sz="1200">
                        <a:latin typeface="Open Sans"/>
                        <a:ea typeface="Open Sans"/>
                        <a:cs typeface="Open Sans"/>
                        <a:sym typeface="Open Sans"/>
                      </a:endParaRPr>
                    </a:p>
                    <a:p>
                      <a:pPr indent="0" lvl="0" marL="0" marR="14949" rtl="0" algn="just">
                        <a:lnSpc>
                          <a:spcPct val="115000"/>
                        </a:lnSpc>
                        <a:spcBef>
                          <a:spcPts val="142"/>
                        </a:spcBef>
                        <a:spcAft>
                          <a:spcPts val="0"/>
                        </a:spcAft>
                        <a:buNone/>
                      </a:pPr>
                      <a:r>
                        <a:rPr lang="it" sz="1200">
                          <a:latin typeface="Open Sans"/>
                          <a:ea typeface="Open Sans"/>
                          <a:cs typeface="Open Sans"/>
                          <a:sym typeface="Open Sans"/>
                        </a:rPr>
                        <a:t>2. Leggere, comprendere e utilizzare, sia in forma orale che scritta, semplici e chiari messaggi con lessico e strutture noti su argomenti familiari e personali.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401175">
                <a:tc vMerge="1"/>
                <a:tc>
                  <a:txBody>
                    <a:bodyPr/>
                    <a:lstStyle/>
                    <a:p>
                      <a:pPr indent="0" lvl="0" marL="0" rtl="0" algn="just">
                        <a:spcBef>
                          <a:spcPts val="0"/>
                        </a:spcBef>
                        <a:spcAft>
                          <a:spcPts val="0"/>
                        </a:spcAft>
                        <a:buNone/>
                      </a:pPr>
                      <a:r>
                        <a:rPr lang="it" sz="1200">
                          <a:latin typeface="Open Sans"/>
                          <a:ea typeface="Open Sans"/>
                          <a:cs typeface="Open Sans"/>
                          <a:sym typeface="Open Sans"/>
                        </a:rPr>
                        <a:t>MATEMATICA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896687" rtl="0" algn="just">
                        <a:lnSpc>
                          <a:spcPct val="115000"/>
                        </a:lnSpc>
                        <a:spcBef>
                          <a:spcPts val="0"/>
                        </a:spcBef>
                        <a:spcAft>
                          <a:spcPts val="0"/>
                        </a:spcAft>
                        <a:buNone/>
                      </a:pPr>
                      <a:r>
                        <a:rPr lang="it" sz="1200">
                          <a:latin typeface="Open Sans"/>
                          <a:ea typeface="Open Sans"/>
                          <a:cs typeface="Open Sans"/>
                          <a:sym typeface="Open Sans"/>
                        </a:rPr>
                        <a:t>1. Leggere, scrivere, confrontare e operare con i numeri naturali, interi e decimali.</a:t>
                      </a:r>
                      <a:endParaRPr sz="1200">
                        <a:latin typeface="Open Sans"/>
                        <a:ea typeface="Open Sans"/>
                        <a:cs typeface="Open Sans"/>
                        <a:sym typeface="Open Sans"/>
                      </a:endParaRPr>
                    </a:p>
                    <a:p>
                      <a:pPr indent="0" lvl="0" marL="0" marR="896687" rtl="0" algn="just">
                        <a:lnSpc>
                          <a:spcPct val="115000"/>
                        </a:lnSpc>
                        <a:spcBef>
                          <a:spcPts val="0"/>
                        </a:spcBef>
                        <a:spcAft>
                          <a:spcPts val="0"/>
                        </a:spcAft>
                        <a:buNone/>
                      </a:pPr>
                      <a:r>
                        <a:rPr lang="it" sz="1200">
                          <a:latin typeface="Open Sans"/>
                          <a:ea typeface="Open Sans"/>
                          <a:cs typeface="Open Sans"/>
                          <a:sym typeface="Open Sans"/>
                        </a:rPr>
                        <a:t>2.Riconoscere e denominare figure in base a caratteristiche geometriche.</a:t>
                      </a:r>
                      <a:endParaRPr sz="1200">
                        <a:latin typeface="Open Sans"/>
                        <a:ea typeface="Open Sans"/>
                        <a:cs typeface="Open Sans"/>
                        <a:sym typeface="Open Sans"/>
                      </a:endParaRPr>
                    </a:p>
                    <a:p>
                      <a:pPr indent="0" lvl="0" marL="0" rtl="0" algn="just">
                        <a:lnSpc>
                          <a:spcPct val="115000"/>
                        </a:lnSpc>
                        <a:spcBef>
                          <a:spcPts val="129"/>
                        </a:spcBef>
                        <a:spcAft>
                          <a:spcPts val="0"/>
                        </a:spcAft>
                        <a:buNone/>
                      </a:pPr>
                      <a:r>
                        <a:rPr lang="it" sz="1200">
                          <a:latin typeface="Open Sans"/>
                          <a:ea typeface="Open Sans"/>
                          <a:cs typeface="Open Sans"/>
                          <a:sym typeface="Open Sans"/>
                        </a:rPr>
                        <a:t>3. Calcolare perimetro e area delle principali figure piane.</a:t>
                      </a:r>
                      <a:endParaRPr sz="1200">
                        <a:latin typeface="Open Sans"/>
                        <a:ea typeface="Open Sans"/>
                        <a:cs typeface="Open Sans"/>
                        <a:sym typeface="Open Sans"/>
                      </a:endParaRPr>
                    </a:p>
                    <a:p>
                      <a:pPr indent="0" lvl="0" marL="0" rtl="0" algn="just">
                        <a:lnSpc>
                          <a:spcPct val="115000"/>
                        </a:lnSpc>
                        <a:spcBef>
                          <a:spcPts val="142"/>
                        </a:spcBef>
                        <a:spcAft>
                          <a:spcPts val="0"/>
                        </a:spcAft>
                        <a:buNone/>
                      </a:pPr>
                      <a:r>
                        <a:rPr lang="it" sz="1200">
                          <a:latin typeface="Open Sans"/>
                          <a:ea typeface="Open Sans"/>
                          <a:cs typeface="Open Sans"/>
                          <a:sym typeface="Open Sans"/>
                        </a:rPr>
                        <a:t>4. Risolvere problemi con le quattro operazioni, facendo uso di strategie diverse.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164925">
                <a:tc vMerge="1"/>
                <a:tc>
                  <a:txBody>
                    <a:bodyPr/>
                    <a:lstStyle/>
                    <a:p>
                      <a:pPr indent="0" lvl="0" marL="0" rtl="0" algn="just">
                        <a:spcBef>
                          <a:spcPts val="0"/>
                        </a:spcBef>
                        <a:spcAft>
                          <a:spcPts val="0"/>
                        </a:spcAft>
                        <a:buNone/>
                      </a:pPr>
                      <a:r>
                        <a:rPr lang="it" sz="1200">
                          <a:latin typeface="Open Sans"/>
                          <a:ea typeface="Open Sans"/>
                          <a:cs typeface="Open Sans"/>
                          <a:sym typeface="Open Sans"/>
                        </a:rPr>
                        <a:t>SCIENZE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286865" rtl="0" algn="just">
                        <a:lnSpc>
                          <a:spcPct val="115000"/>
                        </a:lnSpc>
                        <a:spcBef>
                          <a:spcPts val="0"/>
                        </a:spcBef>
                        <a:spcAft>
                          <a:spcPts val="0"/>
                        </a:spcAft>
                        <a:buNone/>
                      </a:pPr>
                      <a:r>
                        <a:rPr lang="it" sz="1200">
                          <a:latin typeface="Open Sans"/>
                          <a:ea typeface="Open Sans"/>
                          <a:cs typeface="Open Sans"/>
                          <a:sym typeface="Open Sans"/>
                        </a:rPr>
                        <a:t>1. Conoscere il corpo umano e descriverne, sia in forma orale che scritta, le varie funzioni.</a:t>
                      </a:r>
                      <a:endParaRPr sz="1200">
                        <a:latin typeface="Open Sans"/>
                        <a:ea typeface="Open Sans"/>
                        <a:cs typeface="Open Sans"/>
                        <a:sym typeface="Open Sans"/>
                      </a:endParaRPr>
                    </a:p>
                    <a:p>
                      <a:pPr indent="0" lvl="0" marL="0" marR="286865" rtl="0" algn="just">
                        <a:lnSpc>
                          <a:spcPct val="115000"/>
                        </a:lnSpc>
                        <a:spcBef>
                          <a:spcPts val="0"/>
                        </a:spcBef>
                        <a:spcAft>
                          <a:spcPts val="0"/>
                        </a:spcAft>
                        <a:buNone/>
                      </a:pPr>
                      <a:r>
                        <a:rPr lang="it" sz="1200">
                          <a:latin typeface="Open Sans"/>
                          <a:ea typeface="Open Sans"/>
                          <a:cs typeface="Open Sans"/>
                          <a:sym typeface="Open Sans"/>
                        </a:rPr>
                        <a:t>2. Conoscere i pianeti del sistema solare e il movimento di rotazione e rivoluzione terrestre.</a:t>
                      </a:r>
                      <a:endParaRPr sz="1200">
                        <a:latin typeface="Open Sans"/>
                        <a:ea typeface="Open Sans"/>
                        <a:cs typeface="Open Sans"/>
                        <a:sym typeface="Open Sans"/>
                      </a:endParaRPr>
                    </a:p>
                    <a:p>
                      <a:pPr indent="0" lvl="0" marL="0" marR="286865" rtl="0" algn="just">
                        <a:lnSpc>
                          <a:spcPct val="115000"/>
                        </a:lnSpc>
                        <a:spcBef>
                          <a:spcPts val="0"/>
                        </a:spcBef>
                        <a:spcAft>
                          <a:spcPts val="0"/>
                        </a:spcAft>
                        <a:buNone/>
                      </a:pPr>
                      <a:r>
                        <a:rPr lang="it" sz="1200">
                          <a:latin typeface="Open Sans"/>
                          <a:ea typeface="Open Sans"/>
                          <a:cs typeface="Open Sans"/>
                          <a:sym typeface="Open Sans"/>
                        </a:rPr>
                        <a:t>3. Acquisizione del lessico specifico della materia.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147875">
                <a:tc vMerge="1"/>
                <a:tc>
                  <a:txBody>
                    <a:bodyPr/>
                    <a:lstStyle/>
                    <a:p>
                      <a:pPr indent="0" lvl="0" marL="0" rtl="0" algn="just">
                        <a:spcBef>
                          <a:spcPts val="0"/>
                        </a:spcBef>
                        <a:spcAft>
                          <a:spcPts val="0"/>
                        </a:spcAft>
                        <a:buNone/>
                      </a:pPr>
                      <a:r>
                        <a:rPr lang="it" sz="1300">
                          <a:latin typeface="Open Sans"/>
                          <a:ea typeface="Open Sans"/>
                          <a:cs typeface="Open Sans"/>
                          <a:sym typeface="Open Sans"/>
                        </a:rPr>
                        <a:t>ARTE E IMMAGINE</a:t>
                      </a:r>
                      <a:endParaRPr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4009" rtl="0" algn="just">
                        <a:lnSpc>
                          <a:spcPct val="115000"/>
                        </a:lnSpc>
                        <a:spcBef>
                          <a:spcPts val="0"/>
                        </a:spcBef>
                        <a:spcAft>
                          <a:spcPts val="0"/>
                        </a:spcAft>
                        <a:buNone/>
                      </a:pPr>
                      <a:r>
                        <a:rPr lang="it" sz="1200">
                          <a:latin typeface="Open Sans"/>
                          <a:ea typeface="Open Sans"/>
                          <a:cs typeface="Open Sans"/>
                          <a:sym typeface="Open Sans"/>
                        </a:rPr>
                        <a:t>1. Utilizzare strumenti e tecniche diverse per realizzare prodotti grafici, plastici, pittorici e multimediali, per rappresentare sia la realtà percepita che le proprie emozioni.</a:t>
                      </a:r>
                      <a:endParaRPr sz="1200">
                        <a:latin typeface="Open Sans"/>
                        <a:ea typeface="Open Sans"/>
                        <a:cs typeface="Open Sans"/>
                        <a:sym typeface="Open Sans"/>
                      </a:endParaRPr>
                    </a:p>
                    <a:p>
                      <a:pPr indent="0" lvl="0" marL="0" marR="4009" rtl="0" algn="just">
                        <a:lnSpc>
                          <a:spcPct val="115000"/>
                        </a:lnSpc>
                        <a:spcBef>
                          <a:spcPts val="0"/>
                        </a:spcBef>
                        <a:spcAft>
                          <a:spcPts val="0"/>
                        </a:spcAft>
                        <a:buNone/>
                      </a:pPr>
                      <a:r>
                        <a:rPr lang="it" sz="1200">
                          <a:latin typeface="Open Sans"/>
                          <a:ea typeface="Open Sans"/>
                          <a:cs typeface="Open Sans"/>
                          <a:sym typeface="Open Sans"/>
                        </a:rPr>
                        <a:t>2. Individuare gli elementi essenziali di una produzione artistica, sia antica che moderna, e comprenderne il messaggio.</a:t>
                      </a:r>
                      <a:endParaRPr sz="1200">
                        <a:latin typeface="Open Sans"/>
                        <a:ea typeface="Open Sans"/>
                        <a:cs typeface="Open Sans"/>
                        <a:sym typeface="Open Sans"/>
                      </a:endParaRPr>
                    </a:p>
                    <a:p>
                      <a:pPr indent="0" lvl="0" marL="0" rtl="0" algn="just">
                        <a:spcBef>
                          <a:spcPts val="0"/>
                        </a:spcBef>
                        <a:spcAft>
                          <a:spcPts val="0"/>
                        </a:spcAft>
                        <a:buNone/>
                      </a:pPr>
                      <a:r>
                        <a:t/>
                      </a:r>
                      <a:endParaRPr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graphicFrame>
        <p:nvGraphicFramePr>
          <p:cNvPr id="349" name="Google Shape;349;p64"/>
          <p:cNvGraphicFramePr/>
          <p:nvPr/>
        </p:nvGraphicFramePr>
        <p:xfrm>
          <a:off x="346125" y="192417"/>
          <a:ext cx="3000000" cy="3000000"/>
        </p:xfrm>
        <a:graphic>
          <a:graphicData uri="http://schemas.openxmlformats.org/drawingml/2006/table">
            <a:tbl>
              <a:tblPr>
                <a:noFill/>
                <a:tableStyleId>{BA0F45AE-5AEF-42BB-B635-CA54F217A09A}</a:tableStyleId>
              </a:tblPr>
              <a:tblGrid>
                <a:gridCol w="1460500"/>
                <a:gridCol w="2067625"/>
                <a:gridCol w="4720700"/>
              </a:tblGrid>
              <a:tr h="970125">
                <a:tc rowSpan="4">
                  <a:txBody>
                    <a:bodyPr/>
                    <a:lstStyle/>
                    <a:p>
                      <a:pPr indent="0" lvl="0" marL="0" rtl="0" algn="just">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just">
                        <a:spcBef>
                          <a:spcPts val="0"/>
                        </a:spcBef>
                        <a:spcAft>
                          <a:spcPts val="0"/>
                        </a:spcAft>
                        <a:buNone/>
                      </a:pPr>
                      <a:r>
                        <a:rPr lang="it" sz="1200">
                          <a:latin typeface="Open Sans"/>
                          <a:ea typeface="Open Sans"/>
                          <a:cs typeface="Open Sans"/>
                          <a:sym typeface="Open Sans"/>
                        </a:rPr>
                        <a:t>MUSICA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8167" rtl="0" algn="just">
                        <a:lnSpc>
                          <a:spcPct val="115000"/>
                        </a:lnSpc>
                        <a:spcBef>
                          <a:spcPts val="0"/>
                        </a:spcBef>
                        <a:spcAft>
                          <a:spcPts val="0"/>
                        </a:spcAft>
                        <a:buNone/>
                      </a:pPr>
                      <a:r>
                        <a:rPr lang="it" sz="1200">
                          <a:latin typeface="Open Sans"/>
                          <a:ea typeface="Open Sans"/>
                          <a:cs typeface="Open Sans"/>
                          <a:sym typeface="Open Sans"/>
                        </a:rPr>
                        <a:t>1. Ascoltare e riconoscere gli elementi basilari del linguaggio musicale e dei diversi generi.</a:t>
                      </a:r>
                      <a:endParaRPr sz="1200">
                        <a:latin typeface="Open Sans"/>
                        <a:ea typeface="Open Sans"/>
                        <a:cs typeface="Open Sans"/>
                        <a:sym typeface="Open Sans"/>
                      </a:endParaRPr>
                    </a:p>
                    <a:p>
                      <a:pPr indent="0" lvl="0" marL="0" marR="8167" rtl="0" algn="just">
                        <a:lnSpc>
                          <a:spcPct val="115000"/>
                        </a:lnSpc>
                        <a:spcBef>
                          <a:spcPts val="0"/>
                        </a:spcBef>
                        <a:spcAft>
                          <a:spcPts val="0"/>
                        </a:spcAft>
                        <a:buNone/>
                      </a:pPr>
                      <a:r>
                        <a:rPr lang="it" sz="1200">
                          <a:latin typeface="Open Sans"/>
                          <a:ea typeface="Open Sans"/>
                          <a:cs typeface="Open Sans"/>
                          <a:sym typeface="Open Sans"/>
                        </a:rPr>
                        <a:t> 2. Comprendere il valore sociale della musica ed esprimersi attraverso voce, oggetti e strumenti.</a:t>
                      </a:r>
                      <a:endParaRPr sz="1200">
                        <a:latin typeface="Open Sans"/>
                        <a:ea typeface="Open Sans"/>
                        <a:cs typeface="Open Sans"/>
                        <a:sym typeface="Open Sans"/>
                      </a:endParaRPr>
                    </a:p>
                    <a:p>
                      <a:pPr indent="11181" lvl="0" marL="232844" marR="4009" rtl="0" algn="just">
                        <a:lnSpc>
                          <a:spcPct val="115000"/>
                        </a:lnSpc>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178825">
                <a:tc vMerge="1"/>
                <a:tc>
                  <a:txBody>
                    <a:bodyPr/>
                    <a:lstStyle/>
                    <a:p>
                      <a:pPr indent="0" lvl="0" marL="0" rtl="0" algn="just">
                        <a:spcBef>
                          <a:spcPts val="0"/>
                        </a:spcBef>
                        <a:spcAft>
                          <a:spcPts val="0"/>
                        </a:spcAft>
                        <a:buNone/>
                      </a:pPr>
                      <a:r>
                        <a:rPr lang="it" sz="1200">
                          <a:latin typeface="Open Sans"/>
                          <a:ea typeface="Open Sans"/>
                          <a:cs typeface="Open Sans"/>
                          <a:sym typeface="Open Sans"/>
                        </a:rPr>
                        <a:t>ED. MOTORIA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15421" rtl="0" algn="just">
                        <a:lnSpc>
                          <a:spcPct val="115000"/>
                        </a:lnSpc>
                        <a:spcBef>
                          <a:spcPts val="0"/>
                        </a:spcBef>
                        <a:spcAft>
                          <a:spcPts val="0"/>
                        </a:spcAft>
                        <a:buNone/>
                      </a:pPr>
                      <a:r>
                        <a:rPr lang="it" sz="1200">
                          <a:latin typeface="Open Sans"/>
                          <a:ea typeface="Open Sans"/>
                          <a:cs typeface="Open Sans"/>
                          <a:sym typeface="Open Sans"/>
                        </a:rPr>
                        <a:t>1. Riconoscere e utilizzare in modo corretto schemi motori, ritmi esecutivi, individuali e di gruppo. </a:t>
                      </a:r>
                      <a:endParaRPr sz="1200">
                        <a:latin typeface="Open Sans"/>
                        <a:ea typeface="Open Sans"/>
                        <a:cs typeface="Open Sans"/>
                        <a:sym typeface="Open Sans"/>
                      </a:endParaRPr>
                    </a:p>
                    <a:p>
                      <a:pPr indent="0" lvl="0" marL="0" rtl="0" algn="just">
                        <a:lnSpc>
                          <a:spcPct val="115000"/>
                        </a:lnSpc>
                        <a:spcBef>
                          <a:spcPts val="0"/>
                        </a:spcBef>
                        <a:spcAft>
                          <a:spcPts val="0"/>
                        </a:spcAft>
                        <a:buNone/>
                      </a:pPr>
                      <a:r>
                        <a:rPr lang="it" sz="1200">
                          <a:latin typeface="Open Sans"/>
                          <a:ea typeface="Open Sans"/>
                          <a:cs typeface="Open Sans"/>
                          <a:sym typeface="Open Sans"/>
                        </a:rPr>
                        <a:t>2. Partecipare, rispettando le regole, alle attività di gioco-sport.</a:t>
                      </a:r>
                      <a:endParaRPr sz="1200">
                        <a:latin typeface="Open Sans"/>
                        <a:ea typeface="Open Sans"/>
                        <a:cs typeface="Open Sans"/>
                        <a:sym typeface="Open Sans"/>
                      </a:endParaRPr>
                    </a:p>
                    <a:p>
                      <a:pPr indent="0" lvl="0" marL="0" rtl="0" algn="just">
                        <a:lnSpc>
                          <a:spcPct val="115000"/>
                        </a:lnSpc>
                        <a:spcBef>
                          <a:spcPts val="0"/>
                        </a:spcBef>
                        <a:spcAft>
                          <a:spcPts val="0"/>
                        </a:spcAft>
                        <a:buNone/>
                      </a:pPr>
                      <a:r>
                        <a:rPr lang="it" sz="1200">
                          <a:latin typeface="Open Sans"/>
                          <a:ea typeface="Open Sans"/>
                          <a:cs typeface="Open Sans"/>
                          <a:sym typeface="Open Sans"/>
                        </a:rPr>
                        <a:t>3. Comprendere e conoscere le principali informazioni relative al benessere psico-fisico.</a:t>
                      </a:r>
                      <a:endParaRPr sz="1200">
                        <a:latin typeface="Open Sans"/>
                        <a:ea typeface="Open Sans"/>
                        <a:cs typeface="Open Sans"/>
                        <a:sym typeface="Open Sans"/>
                      </a:endParaRPr>
                    </a:p>
                    <a:p>
                      <a:pPr indent="11181" lvl="0" marL="232844" marR="4009" rtl="0" algn="just">
                        <a:lnSpc>
                          <a:spcPct val="115000"/>
                        </a:lnSpc>
                        <a:spcBef>
                          <a:spcPts val="0"/>
                        </a:spcBef>
                        <a:spcAft>
                          <a:spcPts val="0"/>
                        </a:spcAft>
                        <a:buNone/>
                      </a:pPr>
                      <a:r>
                        <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630100">
                <a:tc vMerge="1"/>
                <a:tc>
                  <a:txBody>
                    <a:bodyPr/>
                    <a:lstStyle/>
                    <a:p>
                      <a:pPr indent="0" lvl="0" marL="0" rtl="0" algn="just">
                        <a:spcBef>
                          <a:spcPts val="0"/>
                        </a:spcBef>
                        <a:spcAft>
                          <a:spcPts val="0"/>
                        </a:spcAft>
                        <a:buNone/>
                      </a:pPr>
                      <a:r>
                        <a:rPr lang="it" sz="1200">
                          <a:latin typeface="Open Sans"/>
                          <a:ea typeface="Open Sans"/>
                          <a:cs typeface="Open Sans"/>
                          <a:sym typeface="Open Sans"/>
                        </a:rPr>
                        <a:t>TECNOLOGIA E INFORMATICA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just">
                        <a:lnSpc>
                          <a:spcPct val="115000"/>
                        </a:lnSpc>
                        <a:spcBef>
                          <a:spcPts val="0"/>
                        </a:spcBef>
                        <a:spcAft>
                          <a:spcPts val="0"/>
                        </a:spcAft>
                        <a:buNone/>
                      </a:pPr>
                      <a:r>
                        <a:rPr lang="it" sz="1200">
                          <a:latin typeface="Open Sans"/>
                          <a:ea typeface="Open Sans"/>
                          <a:cs typeface="Open Sans"/>
                          <a:sym typeface="Open Sans"/>
                        </a:rPr>
                        <a:t>1. Conoscere la struttura e il funzionamento di alcuni oggetti tecnologici e saperli utilizzare.</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199075">
                <a:tc vMerge="1"/>
                <a:tc>
                  <a:txBody>
                    <a:bodyPr/>
                    <a:lstStyle/>
                    <a:p>
                      <a:pPr indent="0" lvl="0" marL="0" rtl="0" algn="just">
                        <a:spcBef>
                          <a:spcPts val="0"/>
                        </a:spcBef>
                        <a:spcAft>
                          <a:spcPts val="0"/>
                        </a:spcAft>
                        <a:buNone/>
                      </a:pPr>
                      <a:r>
                        <a:rPr lang="it" sz="1200">
                          <a:latin typeface="Open Sans"/>
                          <a:ea typeface="Open Sans"/>
                          <a:cs typeface="Open Sans"/>
                          <a:sym typeface="Open Sans"/>
                        </a:rPr>
                        <a:t>ATTIVITÀ ALTERNATIVA</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11181" lvl="0" marL="232844" marR="569399" rtl="0" algn="l">
                        <a:lnSpc>
                          <a:spcPct val="115000"/>
                        </a:lnSpc>
                        <a:spcBef>
                          <a:spcPts val="0"/>
                        </a:spcBef>
                        <a:spcAft>
                          <a:spcPts val="0"/>
                        </a:spcAft>
                        <a:buNone/>
                      </a:pPr>
                      <a:r>
                        <a:rPr lang="it" sz="1200">
                          <a:latin typeface="Open Sans"/>
                          <a:ea typeface="Open Sans"/>
                          <a:cs typeface="Open Sans"/>
                          <a:sym typeface="Open Sans"/>
                        </a:rPr>
                        <a:t>1. Accettare, aiutare e valorizzare gli altri, rispettandone le differenze.</a:t>
                      </a:r>
                      <a:endParaRPr sz="1200">
                        <a:latin typeface="Open Sans"/>
                        <a:ea typeface="Open Sans"/>
                        <a:cs typeface="Open Sans"/>
                        <a:sym typeface="Open Sans"/>
                      </a:endParaRPr>
                    </a:p>
                    <a:p>
                      <a:pPr indent="11181" lvl="0" marL="232844" marR="569399" rtl="0" algn="l">
                        <a:lnSpc>
                          <a:spcPct val="115000"/>
                        </a:lnSpc>
                        <a:spcBef>
                          <a:spcPts val="0"/>
                        </a:spcBef>
                        <a:spcAft>
                          <a:spcPts val="0"/>
                        </a:spcAft>
                        <a:buNone/>
                      </a:pPr>
                      <a:r>
                        <a:rPr lang="it" sz="1200">
                          <a:latin typeface="Open Sans"/>
                          <a:ea typeface="Open Sans"/>
                          <a:cs typeface="Open Sans"/>
                          <a:sym typeface="Open Sans"/>
                        </a:rPr>
                        <a:t>2. Conoscere la Costituzione Italiana e i suoi principi fondamentali.</a:t>
                      </a:r>
                      <a:endParaRPr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5"/>
          <p:cNvSpPr txBox="1"/>
          <p:nvPr>
            <p:ph type="title"/>
          </p:nvPr>
        </p:nvSpPr>
        <p:spPr>
          <a:xfrm>
            <a:off x="311700" y="445025"/>
            <a:ext cx="8520600" cy="3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rgbClr val="76A5AF"/>
                </a:solidFill>
                <a:latin typeface="Comic Sans MS"/>
                <a:ea typeface="Comic Sans MS"/>
                <a:cs typeface="Comic Sans MS"/>
                <a:sym typeface="Comic Sans MS"/>
              </a:rPr>
              <a:t>Criteri di valutazione del comportamento</a:t>
            </a:r>
            <a:endParaRPr sz="1800">
              <a:solidFill>
                <a:srgbClr val="76A5AF"/>
              </a:solidFill>
              <a:latin typeface="Comic Sans MS"/>
              <a:ea typeface="Comic Sans MS"/>
              <a:cs typeface="Comic Sans MS"/>
              <a:sym typeface="Comic Sans MS"/>
            </a:endParaRPr>
          </a:p>
        </p:txBody>
      </p:sp>
      <p:sp>
        <p:nvSpPr>
          <p:cNvPr id="355" name="Google Shape;355;p65"/>
          <p:cNvSpPr txBox="1"/>
          <p:nvPr>
            <p:ph idx="1" type="body"/>
          </p:nvPr>
        </p:nvSpPr>
        <p:spPr>
          <a:xfrm>
            <a:off x="255100" y="936750"/>
            <a:ext cx="8520600" cy="37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a:t>SVILUPPO PERSONALE</a:t>
            </a:r>
            <a:r>
              <a:rPr lang="it"/>
              <a:t>: </a:t>
            </a:r>
            <a:endParaRPr/>
          </a:p>
          <a:p>
            <a:pPr indent="0" lvl="0" marL="0" rtl="0" algn="l">
              <a:spcBef>
                <a:spcPts val="1600"/>
              </a:spcBef>
              <a:spcAft>
                <a:spcPts val="0"/>
              </a:spcAft>
              <a:buNone/>
            </a:pPr>
            <a:r>
              <a:rPr lang="it"/>
              <a:t>1 Inizia a riconoscere i propri punti di forza e di debolezza e a gestire i momenti di tensione. </a:t>
            </a:r>
            <a:endParaRPr/>
          </a:p>
          <a:p>
            <a:pPr indent="0" lvl="0" marL="0" rtl="0" algn="l">
              <a:spcBef>
                <a:spcPts val="1600"/>
              </a:spcBef>
              <a:spcAft>
                <a:spcPts val="0"/>
              </a:spcAft>
              <a:buNone/>
            </a:pPr>
            <a:r>
              <a:rPr lang="it"/>
              <a:t>2 Generalmente riconosce i propri punti di forza e di debolezza e gestisce i momenti di tensione. </a:t>
            </a:r>
            <a:endParaRPr/>
          </a:p>
          <a:p>
            <a:pPr indent="0" lvl="0" marL="0" rtl="0" algn="l">
              <a:spcBef>
                <a:spcPts val="1600"/>
              </a:spcBef>
              <a:spcAft>
                <a:spcPts val="0"/>
              </a:spcAft>
              <a:buNone/>
            </a:pPr>
            <a:r>
              <a:rPr lang="it"/>
              <a:t>3 Riconosce i propri punti di forza e di debolezza e gestisce i momenti di tensione. </a:t>
            </a:r>
            <a:endParaRPr/>
          </a:p>
          <a:p>
            <a:pPr indent="0" lvl="0" marL="0" rtl="0" algn="l">
              <a:spcBef>
                <a:spcPts val="1600"/>
              </a:spcBef>
              <a:spcAft>
                <a:spcPts val="1600"/>
              </a:spcAft>
              <a:buNone/>
            </a:pPr>
            <a:r>
              <a:rPr lang="it"/>
              <a:t>4 Riconosce sempre i propri punti di forza e di debolezza e gestisce i momenti di tensione.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6"/>
          <p:cNvSpPr txBox="1"/>
          <p:nvPr>
            <p:ph idx="1" type="body"/>
          </p:nvPr>
        </p:nvSpPr>
        <p:spPr>
          <a:xfrm>
            <a:off x="311700" y="322825"/>
            <a:ext cx="8520600" cy="42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a:t>SVILUPPO SOCIALE</a:t>
            </a:r>
            <a:r>
              <a:rPr lang="it"/>
              <a:t>: </a:t>
            </a:r>
            <a:endParaRPr/>
          </a:p>
          <a:p>
            <a:pPr indent="0" lvl="0" marL="0" rtl="0" algn="l">
              <a:spcBef>
                <a:spcPts val="1600"/>
              </a:spcBef>
              <a:spcAft>
                <a:spcPts val="0"/>
              </a:spcAft>
              <a:buNone/>
            </a:pPr>
            <a:r>
              <a:rPr lang="it"/>
              <a:t>1 Se guidato, sa ascoltare e relazionarsi con l’altro. </a:t>
            </a:r>
            <a:endParaRPr/>
          </a:p>
          <a:p>
            <a:pPr indent="0" lvl="0" marL="0" rtl="0" algn="l">
              <a:spcBef>
                <a:spcPts val="1600"/>
              </a:spcBef>
              <a:spcAft>
                <a:spcPts val="0"/>
              </a:spcAft>
              <a:buNone/>
            </a:pPr>
            <a:r>
              <a:rPr lang="it"/>
              <a:t>2 Sa ascoltare e relazionarsi con l’altro.</a:t>
            </a:r>
            <a:endParaRPr/>
          </a:p>
          <a:p>
            <a:pPr indent="0" lvl="0" marL="0" rtl="0" algn="l">
              <a:spcBef>
                <a:spcPts val="1600"/>
              </a:spcBef>
              <a:spcAft>
                <a:spcPts val="0"/>
              </a:spcAft>
              <a:buNone/>
            </a:pPr>
            <a:r>
              <a:rPr lang="it"/>
              <a:t> 3 Sa ascoltare e relazionarsi con l’altro in modo positivo. </a:t>
            </a:r>
            <a:endParaRPr/>
          </a:p>
          <a:p>
            <a:pPr indent="0" lvl="0" marL="0" rtl="0" algn="l">
              <a:spcBef>
                <a:spcPts val="1600"/>
              </a:spcBef>
              <a:spcAft>
                <a:spcPts val="1600"/>
              </a:spcAft>
              <a:buNone/>
            </a:pPr>
            <a:r>
              <a:rPr lang="it"/>
              <a:t>4 Sa ascoltare e relazionarsi con l’altro in maniera costruttiva, creando legami significativi.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7"/>
          <p:cNvSpPr txBox="1"/>
          <p:nvPr>
            <p:ph idx="1" type="body"/>
          </p:nvPr>
        </p:nvSpPr>
        <p:spPr>
          <a:xfrm>
            <a:off x="311700" y="258250"/>
            <a:ext cx="8520600" cy="43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a:t>SVILUPPO CULTURALE:</a:t>
            </a:r>
            <a:r>
              <a:rPr lang="it"/>
              <a:t> </a:t>
            </a:r>
            <a:endParaRPr/>
          </a:p>
          <a:p>
            <a:pPr indent="0" lvl="0" marL="0" rtl="0" algn="l">
              <a:spcBef>
                <a:spcPts val="1600"/>
              </a:spcBef>
              <a:spcAft>
                <a:spcPts val="0"/>
              </a:spcAft>
              <a:buNone/>
            </a:pPr>
            <a:r>
              <a:rPr lang="it"/>
              <a:t>1 Se indirizzato, è capace di individuare e risolvere problemi. </a:t>
            </a:r>
            <a:endParaRPr/>
          </a:p>
          <a:p>
            <a:pPr indent="0" lvl="0" marL="0" rtl="0" algn="l">
              <a:spcBef>
                <a:spcPts val="1600"/>
              </a:spcBef>
              <a:spcAft>
                <a:spcPts val="0"/>
              </a:spcAft>
              <a:buNone/>
            </a:pPr>
            <a:r>
              <a:rPr lang="it"/>
              <a:t>2 In contesti noti, è capace di individuare e risolvere problemi. </a:t>
            </a:r>
            <a:endParaRPr/>
          </a:p>
          <a:p>
            <a:pPr indent="0" lvl="0" marL="0" rtl="0" algn="l">
              <a:spcBef>
                <a:spcPts val="1600"/>
              </a:spcBef>
              <a:spcAft>
                <a:spcPts val="0"/>
              </a:spcAft>
              <a:buNone/>
            </a:pPr>
            <a:r>
              <a:rPr lang="it"/>
              <a:t>3 È capace di individuare e risolvere problemi in maniera flessibile. </a:t>
            </a:r>
            <a:endParaRPr/>
          </a:p>
          <a:p>
            <a:pPr indent="0" lvl="0" marL="0" rtl="0" algn="l">
              <a:spcBef>
                <a:spcPts val="1600"/>
              </a:spcBef>
              <a:spcAft>
                <a:spcPts val="0"/>
              </a:spcAft>
              <a:buNone/>
            </a:pPr>
            <a:r>
              <a:rPr lang="it"/>
              <a:t>4 È capace di individuare e risolvere problemi in modo flessibile e originale, assumendo decisioni responsabili.</a:t>
            </a:r>
            <a:endParaRPr/>
          </a:p>
          <a:p>
            <a:pPr indent="0" lvl="0" marL="0" rtl="0" algn="l">
              <a:spcBef>
                <a:spcPts val="1600"/>
              </a:spcBef>
              <a:spcAft>
                <a:spcPts val="160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8"/>
          <p:cNvSpPr txBox="1"/>
          <p:nvPr>
            <p:ph idx="1" type="body"/>
          </p:nvPr>
        </p:nvSpPr>
        <p:spPr>
          <a:xfrm>
            <a:off x="342550" y="1044650"/>
            <a:ext cx="8489700" cy="352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a:t>Criteri di valutazione dell’apprendimento delle discipline:</a:t>
            </a:r>
            <a:endParaRPr b="1"/>
          </a:p>
          <a:p>
            <a:pPr indent="-330200" lvl="0" marL="457200" rtl="0" algn="l">
              <a:spcBef>
                <a:spcPts val="1600"/>
              </a:spcBef>
              <a:spcAft>
                <a:spcPts val="0"/>
              </a:spcAft>
              <a:buSzPts val="1600"/>
              <a:buChar char="●"/>
            </a:pPr>
            <a:r>
              <a:rPr lang="it" sz="1600"/>
              <a:t>10 Ottimo: completa padronanza degli obiettivi d’apprendimento </a:t>
            </a:r>
            <a:endParaRPr sz="1600"/>
          </a:p>
          <a:p>
            <a:pPr indent="-330200" lvl="0" marL="457200" rtl="0" algn="l">
              <a:spcBef>
                <a:spcPts val="0"/>
              </a:spcBef>
              <a:spcAft>
                <a:spcPts val="0"/>
              </a:spcAft>
              <a:buSzPts val="1600"/>
              <a:buChar char="●"/>
            </a:pPr>
            <a:r>
              <a:rPr lang="it" sz="1600"/>
              <a:t>9 Distinto: più che buono il raggiungimento degli obiettivi d’apprendimento </a:t>
            </a:r>
            <a:endParaRPr sz="1600"/>
          </a:p>
          <a:p>
            <a:pPr indent="-330200" lvl="0" marL="457200" rtl="0" algn="l">
              <a:spcBef>
                <a:spcPts val="0"/>
              </a:spcBef>
              <a:spcAft>
                <a:spcPts val="0"/>
              </a:spcAft>
              <a:buSzPts val="1600"/>
              <a:buChar char="●"/>
            </a:pPr>
            <a:r>
              <a:rPr lang="it" sz="1600"/>
              <a:t>8 Buono il raggiungimento degli obiettivi d’apprendimento </a:t>
            </a:r>
            <a:endParaRPr sz="1600"/>
          </a:p>
          <a:p>
            <a:pPr indent="-330200" lvl="0" marL="457200" rtl="0" algn="l">
              <a:spcBef>
                <a:spcPts val="0"/>
              </a:spcBef>
              <a:spcAft>
                <a:spcPts val="0"/>
              </a:spcAft>
              <a:buSzPts val="1600"/>
              <a:buChar char="●"/>
            </a:pPr>
            <a:r>
              <a:rPr lang="it" sz="1600"/>
              <a:t>7 Discreto il raggiungimento degli obiettivi d’apprendimento </a:t>
            </a:r>
            <a:endParaRPr sz="1600"/>
          </a:p>
          <a:p>
            <a:pPr indent="-330200" lvl="0" marL="457200" rtl="0" algn="l">
              <a:spcBef>
                <a:spcPts val="0"/>
              </a:spcBef>
              <a:spcAft>
                <a:spcPts val="0"/>
              </a:spcAft>
              <a:buSzPts val="1600"/>
              <a:buChar char="●"/>
            </a:pPr>
            <a:r>
              <a:rPr lang="it" sz="1600"/>
              <a:t>6 Sufficiente il raggiungimento degli obiettivi minimi d’apprendimento</a:t>
            </a:r>
            <a:endParaRPr sz="1600"/>
          </a:p>
          <a:p>
            <a:pPr indent="-330200" lvl="0" marL="457200" rtl="0" algn="l">
              <a:spcBef>
                <a:spcPts val="0"/>
              </a:spcBef>
              <a:spcAft>
                <a:spcPts val="0"/>
              </a:spcAft>
              <a:buSzPts val="1600"/>
              <a:buChar char="●"/>
            </a:pPr>
            <a:r>
              <a:rPr lang="it" sz="1600"/>
              <a:t> 5* Non del tutto sufficiente: parziale raggiungimento degli obiettivi minimi d’apprendimento </a:t>
            </a:r>
            <a:endParaRPr sz="1600"/>
          </a:p>
          <a:p>
            <a:pPr indent="-330200" lvl="0" marL="457200" rtl="0" algn="l">
              <a:spcBef>
                <a:spcPts val="0"/>
              </a:spcBef>
              <a:spcAft>
                <a:spcPts val="0"/>
              </a:spcAft>
              <a:buSzPts val="1600"/>
              <a:buChar char="●"/>
            </a:pPr>
            <a:r>
              <a:rPr lang="it" sz="1600"/>
              <a:t>4* Non sufficiente: mancato raggiungimento degli obiettivi </a:t>
            </a:r>
            <a:endParaRPr sz="1600"/>
          </a:p>
          <a:p>
            <a:pPr indent="-330200" lvl="0" marL="457200" rtl="0" algn="l">
              <a:spcBef>
                <a:spcPts val="0"/>
              </a:spcBef>
              <a:spcAft>
                <a:spcPts val="0"/>
              </a:spcAft>
              <a:buSzPts val="1600"/>
              <a:buChar char="●"/>
            </a:pPr>
            <a:r>
              <a:rPr lang="it" sz="1600"/>
              <a:t>N.V. Non valutabile: mancanza di elementi che possano consentire la valutazione</a:t>
            </a:r>
            <a:endParaRPr sz="1600"/>
          </a:p>
        </p:txBody>
      </p:sp>
      <p:sp>
        <p:nvSpPr>
          <p:cNvPr id="371" name="Google Shape;371;p68"/>
          <p:cNvSpPr txBox="1"/>
          <p:nvPr/>
        </p:nvSpPr>
        <p:spPr>
          <a:xfrm>
            <a:off x="316875" y="257300"/>
            <a:ext cx="39198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76A5AF"/>
                </a:solidFill>
                <a:latin typeface="Comic Sans MS"/>
                <a:ea typeface="Comic Sans MS"/>
                <a:cs typeface="Comic Sans MS"/>
                <a:sym typeface="Comic Sans MS"/>
              </a:rPr>
              <a:t>SCUOLA SECONDARIA DI PRIMO GRADO</a:t>
            </a:r>
            <a:endParaRPr b="1">
              <a:solidFill>
                <a:srgbClr val="76A5AF"/>
              </a:solidFill>
              <a:latin typeface="Comic Sans MS"/>
              <a:ea typeface="Comic Sans MS"/>
              <a:cs typeface="Comic Sans MS"/>
              <a:sym typeface="Comic Sans M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9"/>
          <p:cNvSpPr txBox="1"/>
          <p:nvPr>
            <p:ph idx="1" type="body"/>
          </p:nvPr>
        </p:nvSpPr>
        <p:spPr>
          <a:xfrm>
            <a:off x="256975" y="505500"/>
            <a:ext cx="8575200" cy="40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a:t>Criteri di valutazione del comportamento</a:t>
            </a:r>
            <a:endParaRPr b="1"/>
          </a:p>
          <a:p>
            <a:pPr indent="-304800" lvl="0" marL="457200" rtl="0" algn="l">
              <a:spcBef>
                <a:spcPts val="1600"/>
              </a:spcBef>
              <a:spcAft>
                <a:spcPts val="0"/>
              </a:spcAft>
              <a:buSzPts val="1200"/>
              <a:buChar char="❖"/>
            </a:pPr>
            <a:r>
              <a:rPr lang="it" sz="1200"/>
              <a:t>5 Non Sufficiente: l’alunno/a ha un comportamento intenzionalmente irrispettoso delle regole che denota la mancanza di consapevolezza dei propri doveri tanto da richiedere e adottare provvedimenti disciplinari con sanzioni di allontanamento dalla scuola. </a:t>
            </a:r>
            <a:endParaRPr sz="1200"/>
          </a:p>
          <a:p>
            <a:pPr indent="-304800" lvl="0" marL="457200" rtl="0" algn="l">
              <a:spcBef>
                <a:spcPts val="0"/>
              </a:spcBef>
              <a:spcAft>
                <a:spcPts val="0"/>
              </a:spcAft>
              <a:buSzPts val="1200"/>
              <a:buChar char="❖"/>
            </a:pPr>
            <a:r>
              <a:rPr lang="it" sz="1200"/>
              <a:t>6 Sufficiente:  l’alunno/a ha un comportamento talvolta irrispettoso verso compagni, docenti, personale scolastico e genera disturbo alle attività. Pur essendo consapevole delle regole, non sa sempre rispettarle. Deve essere richiamato anche con annotazioni sul registro di classe. </a:t>
            </a:r>
            <a:endParaRPr sz="1200"/>
          </a:p>
          <a:p>
            <a:pPr indent="-304800" lvl="0" marL="457200" rtl="0" algn="l">
              <a:spcBef>
                <a:spcPts val="0"/>
              </a:spcBef>
              <a:spcAft>
                <a:spcPts val="0"/>
              </a:spcAft>
              <a:buSzPts val="1200"/>
              <a:buChar char="❖"/>
            </a:pPr>
            <a:r>
              <a:rPr lang="it" sz="1200"/>
              <a:t>7 Discreto: l’alunno/a, nel complesso, è rispettoso verso compagni, docenti, personale scolastico, anche se deve essere richiamato frequentemente al rispetto delle regole. Collabora, se richiesto, con compagni ed insegnanti. </a:t>
            </a:r>
            <a:endParaRPr sz="1200"/>
          </a:p>
          <a:p>
            <a:pPr indent="-304800" lvl="0" marL="457200" rtl="0" algn="l">
              <a:spcBef>
                <a:spcPts val="0"/>
              </a:spcBef>
              <a:spcAft>
                <a:spcPts val="0"/>
              </a:spcAft>
              <a:buSzPts val="1200"/>
              <a:buChar char="❖"/>
            </a:pPr>
            <a:r>
              <a:rPr lang="it" sz="1200"/>
              <a:t>8 Buono:l’alunno/a rispetta le regole stabilite; sa rapportarsi con gli altri ed è sufficientemente consapevole dei propri doveri. Partecipa alle attività scolastiche e collabora con compagni ed insegnanti. </a:t>
            </a:r>
            <a:endParaRPr sz="1200"/>
          </a:p>
          <a:p>
            <a:pPr indent="-304800" lvl="0" marL="457200" rtl="0" algn="l">
              <a:spcBef>
                <a:spcPts val="0"/>
              </a:spcBef>
              <a:spcAft>
                <a:spcPts val="0"/>
              </a:spcAft>
              <a:buSzPts val="1200"/>
              <a:buChar char="❖"/>
            </a:pPr>
            <a:r>
              <a:rPr lang="it" sz="1200"/>
              <a:t>9 Distinto: l’alunno/a rispetta sempre le regole stabilite e sa rapportarsi con gli altri. E’ consapevole dei propri doveri. Partecipa con interesse alla vita scolastica e collabora con compagni ed insegnanti. </a:t>
            </a:r>
            <a:endParaRPr sz="1200"/>
          </a:p>
          <a:p>
            <a:pPr indent="-304800" lvl="0" marL="457200" rtl="0" algn="l">
              <a:spcBef>
                <a:spcPts val="0"/>
              </a:spcBef>
              <a:spcAft>
                <a:spcPts val="0"/>
              </a:spcAft>
              <a:buSzPts val="1200"/>
              <a:buChar char="❖"/>
            </a:pPr>
            <a:r>
              <a:rPr lang="it" sz="1200"/>
              <a:t>10 Ottimo :l’alunno/a rispetta sempre le regole stabilite e sa rapportarsi con gli altri. E’ pienamente consapevole dei propri doveri. Partecipa con interesse costante alla vita scolastica e collabora attivamente con compagni ed insegnanti.</a:t>
            </a:r>
            <a:endParaRPr sz="12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70"/>
          <p:cNvSpPr txBox="1"/>
          <p:nvPr>
            <p:ph idx="1" type="body"/>
          </p:nvPr>
        </p:nvSpPr>
        <p:spPr>
          <a:xfrm>
            <a:off x="311700" y="334325"/>
            <a:ext cx="8520600" cy="42348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it" sz="1600">
                <a:latin typeface="Calibri"/>
                <a:ea typeface="Calibri"/>
                <a:cs typeface="Calibri"/>
                <a:sym typeface="Calibri"/>
              </a:rPr>
              <a:t>CRITERI DELIBERATI IN SEDE DI COLLEGIO DOCENTI - SCUOLA SECONDARIA</a:t>
            </a:r>
            <a:endParaRPr sz="1600">
              <a:latin typeface="Times New Roman"/>
              <a:ea typeface="Times New Roman"/>
              <a:cs typeface="Times New Roman"/>
              <a:sym typeface="Times New Roman"/>
            </a:endParaRPr>
          </a:p>
          <a:p>
            <a:pPr indent="0" lvl="0" marL="0" rtl="0" algn="l">
              <a:lnSpc>
                <a:spcPct val="100000"/>
              </a:lnSpc>
              <a:spcBef>
                <a:spcPts val="8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b="1" lang="it" sz="1400">
                <a:solidFill>
                  <a:srgbClr val="000000"/>
                </a:solidFill>
                <a:latin typeface="Calibri"/>
                <a:ea typeface="Calibri"/>
                <a:cs typeface="Calibri"/>
                <a:sym typeface="Calibri"/>
              </a:rPr>
              <a:t>Criteri per l’ammissione/non ammissione alla classe successiva</a:t>
            </a:r>
            <a:endParaRPr sz="1400">
              <a:solidFill>
                <a:srgbClr val="000000"/>
              </a:solidFill>
              <a:latin typeface="Times New Roman"/>
              <a:ea typeface="Times New Roman"/>
              <a:cs typeface="Times New Roman"/>
              <a:sym typeface="Times New Roman"/>
            </a:endParaRPr>
          </a:p>
          <a:p>
            <a:pPr indent="0" lvl="0" marL="0" rtl="0" algn="just">
              <a:lnSpc>
                <a:spcPct val="100000"/>
              </a:lnSpc>
              <a:spcBef>
                <a:spcPts val="800"/>
              </a:spcBef>
              <a:spcAft>
                <a:spcPts val="0"/>
              </a:spcAft>
              <a:buNone/>
            </a:pPr>
            <a:r>
              <a:rPr lang="it" sz="1400">
                <a:solidFill>
                  <a:srgbClr val="000000"/>
                </a:solidFill>
                <a:latin typeface="Calibri"/>
                <a:ea typeface="Calibri"/>
                <a:cs typeface="Calibri"/>
                <a:sym typeface="Calibri"/>
              </a:rPr>
              <a:t> Nella secondaria di I grado è necessaria la frequenza di almeno tre quarti del monte ore annuale per poter essere ammesse o ammessi alla classe successiva. L’ammissione può essere deliberata, con giudizio motivato, anche in caso di parziale o mancata acquisizione dei livelli di apprendimento. La scuola ha l’obbligo di attivare specifiche strategie per il miglioramento di chi è più indietro. La non ammissione è possibile con più di tre insufficienze di cui almeno una grave.</a:t>
            </a:r>
            <a:endParaRPr sz="1400">
              <a:solidFill>
                <a:srgbClr val="000000"/>
              </a:solidFill>
              <a:latin typeface="Times New Roman"/>
              <a:ea typeface="Times New Roman"/>
              <a:cs typeface="Times New Roman"/>
              <a:sym typeface="Times New Roman"/>
            </a:endParaRPr>
          </a:p>
          <a:p>
            <a:pPr indent="0" lvl="0" marL="0" rtl="0" algn="l">
              <a:lnSpc>
                <a:spcPct val="100000"/>
              </a:lnSpc>
              <a:spcBef>
                <a:spcPts val="8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b="1" lang="it" sz="1400">
                <a:solidFill>
                  <a:srgbClr val="000000"/>
                </a:solidFill>
                <a:latin typeface="Calibri"/>
                <a:ea typeface="Calibri"/>
                <a:cs typeface="Calibri"/>
                <a:sym typeface="Calibri"/>
              </a:rPr>
              <a:t>Criteri per l’ammissione/non ammissione all’esame di Stato</a:t>
            </a:r>
            <a:r>
              <a:rPr lang="it" sz="1400">
                <a:solidFill>
                  <a:srgbClr val="000000"/>
                </a:solidFill>
                <a:latin typeface="Calibri"/>
                <a:ea typeface="Calibri"/>
                <a:cs typeface="Calibri"/>
                <a:sym typeface="Calibri"/>
              </a:rPr>
              <a:t> </a:t>
            </a:r>
            <a:endParaRPr sz="1400">
              <a:solidFill>
                <a:srgbClr val="000000"/>
              </a:solidFill>
              <a:latin typeface="Times New Roman"/>
              <a:ea typeface="Times New Roman"/>
              <a:cs typeface="Times New Roman"/>
              <a:sym typeface="Times New Roman"/>
            </a:endParaRPr>
          </a:p>
          <a:p>
            <a:pPr indent="0" lvl="0" marL="0" rtl="0" algn="just">
              <a:lnSpc>
                <a:spcPct val="100000"/>
              </a:lnSpc>
              <a:spcBef>
                <a:spcPts val="800"/>
              </a:spcBef>
              <a:spcAft>
                <a:spcPts val="0"/>
              </a:spcAft>
              <a:buNone/>
            </a:pPr>
            <a:r>
              <a:rPr lang="it" sz="1400">
                <a:solidFill>
                  <a:srgbClr val="000000"/>
                </a:solidFill>
                <a:latin typeface="Calibri"/>
                <a:ea typeface="Calibri"/>
                <a:cs typeface="Calibri"/>
                <a:sym typeface="Calibri"/>
              </a:rPr>
              <a:t>Non si ammettono all'esame di Stato gli alunni che registrano: grave infrazione disciplinare; mancata frequenza superiore a 1/4 dell'anno scolastico; parziale o mancata acquisizione dei livelli di apprendimento in più di tre discipline di cui almeno una grave nonostante le strategie di educazione alternativa adottate dai docenti.</a:t>
            </a:r>
            <a:endParaRPr sz="1400">
              <a:solidFill>
                <a:srgbClr val="000000"/>
              </a:solidFill>
              <a:latin typeface="Times New Roman"/>
              <a:ea typeface="Times New Roman"/>
              <a:cs typeface="Times New Roman"/>
              <a:sym typeface="Times New Roman"/>
            </a:endParaRPr>
          </a:p>
          <a:p>
            <a:pPr indent="0" lvl="0" marL="0" rtl="0" algn="l">
              <a:spcBef>
                <a:spcPts val="800"/>
              </a:spcBef>
              <a:spcAft>
                <a:spcPts val="160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71"/>
          <p:cNvSpPr txBox="1"/>
          <p:nvPr>
            <p:ph idx="1" type="body"/>
          </p:nvPr>
        </p:nvSpPr>
        <p:spPr>
          <a:xfrm>
            <a:off x="311700" y="265875"/>
            <a:ext cx="8520600" cy="43032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it" sz="1600" cap="small">
                <a:solidFill>
                  <a:srgbClr val="000000"/>
                </a:solidFill>
              </a:rPr>
              <a:t>CRITERI VOTO DI AMMISSIONE esame conclusivo 2020/21</a:t>
            </a:r>
            <a:endParaRPr b="1" sz="24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rPr b="1" lang="it" sz="1400">
                <a:solidFill>
                  <a:srgbClr val="222222"/>
                </a:solidFill>
                <a:highlight>
                  <a:srgbClr val="FFFFFF"/>
                </a:highlight>
              </a:rPr>
              <a:t>VALUTAZIONE PERCORSO TRIENNALE</a:t>
            </a:r>
            <a:endParaRPr sz="1200">
              <a:solidFill>
                <a:srgbClr val="000000"/>
              </a:solidFill>
            </a:endParaRPr>
          </a:p>
          <a:p>
            <a:pPr indent="0" lvl="0" marL="0" marR="0" rtl="0" algn="just">
              <a:lnSpc>
                <a:spcPct val="100000"/>
              </a:lnSpc>
              <a:spcBef>
                <a:spcPts val="0"/>
              </a:spcBef>
              <a:spcAft>
                <a:spcPts val="0"/>
              </a:spcAft>
              <a:buNone/>
            </a:pPr>
            <a:r>
              <a:rPr lang="it" sz="1100">
                <a:solidFill>
                  <a:srgbClr val="000000"/>
                </a:solidFill>
              </a:rPr>
              <a:t>La valutazione del </a:t>
            </a:r>
            <a:r>
              <a:rPr b="1" lang="it" sz="1100">
                <a:solidFill>
                  <a:srgbClr val="000000"/>
                </a:solidFill>
              </a:rPr>
              <a:t>percorso triennale</a:t>
            </a:r>
            <a:r>
              <a:rPr lang="it" sz="1100">
                <a:solidFill>
                  <a:srgbClr val="000000"/>
                </a:solidFill>
              </a:rPr>
              <a:t> tiene conto del progresso degli alunni in termini di: impegno, metodo di lavoro ed </a:t>
            </a:r>
            <a:endParaRPr sz="1100">
              <a:solidFill>
                <a:srgbClr val="000000"/>
              </a:solidFill>
            </a:endParaRPr>
          </a:p>
          <a:p>
            <a:pPr indent="0" lvl="0" marL="0" marR="0" rtl="0" algn="just">
              <a:lnSpc>
                <a:spcPct val="100000"/>
              </a:lnSpc>
              <a:spcBef>
                <a:spcPts val="0"/>
              </a:spcBef>
              <a:spcAft>
                <a:spcPts val="0"/>
              </a:spcAft>
              <a:buNone/>
            </a:pPr>
            <a:r>
              <a:rPr lang="it" sz="1100">
                <a:solidFill>
                  <a:srgbClr val="000000"/>
                </a:solidFill>
              </a:rPr>
              <a:t>evoluzione globale, che chiamano in causa non solo gli apprendimenti in termini di conoscenze ma anche le abilità e</a:t>
            </a:r>
            <a:endParaRPr sz="1100">
              <a:solidFill>
                <a:srgbClr val="000000"/>
              </a:solidFill>
            </a:endParaRPr>
          </a:p>
          <a:p>
            <a:pPr indent="0" lvl="0" marL="0" marR="0" rtl="0" algn="just">
              <a:lnSpc>
                <a:spcPct val="100000"/>
              </a:lnSpc>
              <a:spcBef>
                <a:spcPts val="0"/>
              </a:spcBef>
              <a:spcAft>
                <a:spcPts val="0"/>
              </a:spcAft>
              <a:buNone/>
            </a:pPr>
            <a:r>
              <a:rPr lang="it" sz="1100">
                <a:solidFill>
                  <a:srgbClr val="000000"/>
                </a:solidFill>
              </a:rPr>
              <a:t> le competenze globali, in riferimento al punto di partenza di ciascuno.</a:t>
            </a:r>
            <a:endParaRPr sz="1100">
              <a:solidFill>
                <a:srgbClr val="000000"/>
              </a:solidFill>
            </a:endParaRPr>
          </a:p>
          <a:p>
            <a:pPr indent="0" lvl="0" marL="0" marR="0" rtl="0" algn="just">
              <a:lnSpc>
                <a:spcPct val="100000"/>
              </a:lnSpc>
              <a:spcBef>
                <a:spcPts val="0"/>
              </a:spcBef>
              <a:spcAft>
                <a:spcPts val="0"/>
              </a:spcAft>
              <a:buNone/>
            </a:pPr>
            <a:r>
              <a:t/>
            </a:r>
            <a:endParaRPr sz="1100">
              <a:solidFill>
                <a:srgbClr val="000000"/>
              </a:solidFill>
            </a:endParaRPr>
          </a:p>
          <a:p>
            <a:pPr indent="0" lvl="0" marL="0" rtl="0" algn="l">
              <a:spcBef>
                <a:spcPts val="0"/>
              </a:spcBef>
              <a:spcAft>
                <a:spcPts val="1600"/>
              </a:spcAft>
              <a:buNone/>
            </a:pPr>
            <a:r>
              <a:t/>
            </a:r>
            <a:endParaRPr b="1"/>
          </a:p>
        </p:txBody>
      </p:sp>
      <p:pic>
        <p:nvPicPr>
          <p:cNvPr id="387" name="Google Shape;387;p71"/>
          <p:cNvPicPr preferRelativeResize="0"/>
          <p:nvPr/>
        </p:nvPicPr>
        <p:blipFill>
          <a:blip r:embed="rId3">
            <a:alphaModFix/>
          </a:blip>
          <a:stretch>
            <a:fillRect/>
          </a:stretch>
        </p:blipFill>
        <p:spPr>
          <a:xfrm>
            <a:off x="367400" y="1556750"/>
            <a:ext cx="8025225" cy="3276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13" y="173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RISORSE ECONOMICHE E MATERIALI</a:t>
            </a:r>
            <a:endParaRPr/>
          </a:p>
        </p:txBody>
      </p:sp>
      <p:sp>
        <p:nvSpPr>
          <p:cNvPr id="95" name="Google Shape;95;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6" name="Google Shape;96;p18"/>
          <p:cNvPicPr preferRelativeResize="0"/>
          <p:nvPr/>
        </p:nvPicPr>
        <p:blipFill>
          <a:blip r:embed="rId3">
            <a:alphaModFix/>
          </a:blip>
          <a:stretch>
            <a:fillRect/>
          </a:stretch>
        </p:blipFill>
        <p:spPr>
          <a:xfrm>
            <a:off x="311688" y="902575"/>
            <a:ext cx="8636225" cy="40571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72"/>
          <p:cNvSpPr txBox="1"/>
          <p:nvPr>
            <p:ph idx="1" type="body"/>
          </p:nvPr>
        </p:nvSpPr>
        <p:spPr>
          <a:xfrm>
            <a:off x="311700" y="137775"/>
            <a:ext cx="8520600" cy="443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93" name="Google Shape;393;p72"/>
          <p:cNvPicPr preferRelativeResize="0"/>
          <p:nvPr/>
        </p:nvPicPr>
        <p:blipFill rotWithShape="1">
          <a:blip r:embed="rId3">
            <a:alphaModFix/>
          </a:blip>
          <a:srcRect b="0" l="0" r="0" t="-3637"/>
          <a:stretch/>
        </p:blipFill>
        <p:spPr>
          <a:xfrm>
            <a:off x="665900" y="137775"/>
            <a:ext cx="7577476" cy="42479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3"/>
          <p:cNvSpPr txBox="1"/>
          <p:nvPr>
            <p:ph idx="1" type="body"/>
          </p:nvPr>
        </p:nvSpPr>
        <p:spPr>
          <a:xfrm>
            <a:off x="311700" y="195175"/>
            <a:ext cx="8520600" cy="437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99" name="Google Shape;399;p73"/>
          <p:cNvPicPr preferRelativeResize="0"/>
          <p:nvPr/>
        </p:nvPicPr>
        <p:blipFill>
          <a:blip r:embed="rId3">
            <a:alphaModFix/>
          </a:blip>
          <a:stretch>
            <a:fillRect/>
          </a:stretch>
        </p:blipFill>
        <p:spPr>
          <a:xfrm>
            <a:off x="311700" y="0"/>
            <a:ext cx="8520601" cy="49827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4"/>
          <p:cNvSpPr txBox="1"/>
          <p:nvPr>
            <p:ph idx="1" type="body"/>
          </p:nvPr>
        </p:nvSpPr>
        <p:spPr>
          <a:xfrm>
            <a:off x="311700" y="252575"/>
            <a:ext cx="8520600" cy="43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05" name="Google Shape;405;p74"/>
          <p:cNvPicPr preferRelativeResize="0"/>
          <p:nvPr/>
        </p:nvPicPr>
        <p:blipFill>
          <a:blip r:embed="rId3">
            <a:alphaModFix/>
          </a:blip>
          <a:stretch>
            <a:fillRect/>
          </a:stretch>
        </p:blipFill>
        <p:spPr>
          <a:xfrm>
            <a:off x="229625" y="252575"/>
            <a:ext cx="8602676" cy="431639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75"/>
          <p:cNvSpPr txBox="1"/>
          <p:nvPr>
            <p:ph idx="1" type="body"/>
          </p:nvPr>
        </p:nvSpPr>
        <p:spPr>
          <a:xfrm>
            <a:off x="311700" y="103325"/>
            <a:ext cx="8520600" cy="446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11" name="Google Shape;411;p75"/>
          <p:cNvPicPr preferRelativeResize="0"/>
          <p:nvPr/>
        </p:nvPicPr>
        <p:blipFill>
          <a:blip r:embed="rId3">
            <a:alphaModFix/>
          </a:blip>
          <a:stretch>
            <a:fillRect/>
          </a:stretch>
        </p:blipFill>
        <p:spPr>
          <a:xfrm>
            <a:off x="218150" y="102050"/>
            <a:ext cx="8725576" cy="46051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76"/>
          <p:cNvSpPr txBox="1"/>
          <p:nvPr>
            <p:ph idx="1" type="body"/>
          </p:nvPr>
        </p:nvSpPr>
        <p:spPr>
          <a:xfrm>
            <a:off x="311700" y="291525"/>
            <a:ext cx="8520600" cy="427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a:t>Criteri in deroga al limite di frequenza </a:t>
            </a:r>
            <a:endParaRPr b="1"/>
          </a:p>
          <a:p>
            <a:pPr indent="0" lvl="0" marL="0" rtl="0" algn="l">
              <a:spcBef>
                <a:spcPts val="1600"/>
              </a:spcBef>
              <a:spcAft>
                <a:spcPts val="1600"/>
              </a:spcAft>
              <a:buNone/>
            </a:pPr>
            <a:r>
              <a:rPr lang="it" sz="1600"/>
              <a:t>Motivi di salute: assenze certificate dovute a ricovero ospedaliero o in day hospital, incluso il successivo periodo di convalescenza; Motivi di salute: assenze certificate dovute a patologie per le quali l’autorità sanitaria preclude l’inserimento in comunità; Alunni certificati: gravità riconducibili alla diagnosi Motivi socio-familiari: esistenza di situazioni di disagio socio-familiare, comprovata da attestazione di esperti e/o organi delle istituzioni, che interferiscono sulla regolare frequenza e sul normale svolgimento delle attività didattiche; Motivi religiosi: obblighi di culto in giorni diversi da quelli indicati dalla religione cattolica, contemplati nel calendario scolastico, per i quali è previsto un particolare contratto formativo in cui la famiglia si impegna al recupero individuale degli insegnamenti non fruiti; Motivi eccezionali: assenze concesse in casi eccezionali dal dirigente scolastico per motivazioni riservate (provvedimenti autorità giudiziaria, particolari e documentati motivi personali e/o di famiglia). </a:t>
            </a:r>
            <a:endParaRPr sz="16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EDUCAZIONE CIVICA </a:t>
            </a:r>
            <a:endParaRPr/>
          </a:p>
        </p:txBody>
      </p:sp>
      <p:sp>
        <p:nvSpPr>
          <p:cNvPr id="422" name="Google Shape;422;p7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L’articolo 3 della legge n.92 del 20 agosto 2019 ha previsto la realizzazione di un curriculum di educazione civica per ogni ordine di scuola. </a:t>
            </a:r>
            <a:endParaRPr/>
          </a:p>
          <a:p>
            <a:pPr indent="0" lvl="0" marL="0" rtl="0" algn="l">
              <a:spcBef>
                <a:spcPts val="1600"/>
              </a:spcBef>
              <a:spcAft>
                <a:spcPts val="0"/>
              </a:spcAft>
              <a:buNone/>
            </a:pPr>
            <a:r>
              <a:rPr lang="it"/>
              <a:t>E’ possibile visionare il curriculum del nostro istituto sul sito dell’istituto o attraverso </a:t>
            </a:r>
            <a:r>
              <a:rPr lang="it" u="sng">
                <a:solidFill>
                  <a:schemeClr val="hlink"/>
                </a:solidFill>
                <a:hlinkClick r:id="rId3"/>
              </a:rPr>
              <a:t>questo </a:t>
            </a:r>
            <a:r>
              <a:rPr lang="it"/>
              <a:t>link.</a:t>
            </a:r>
            <a:endParaRPr/>
          </a:p>
          <a:p>
            <a:pPr indent="0" lvl="0" marL="0" rtl="0" algn="l">
              <a:lnSpc>
                <a:spcPct val="100000"/>
              </a:lnSpc>
              <a:spcBef>
                <a:spcPts val="1600"/>
              </a:spcBef>
              <a:spcAft>
                <a:spcPts val="0"/>
              </a:spcAft>
              <a:buNone/>
            </a:pPr>
            <a:r>
              <a:rPr b="1" lang="it" sz="3000">
                <a:solidFill>
                  <a:schemeClr val="accent1"/>
                </a:solidFill>
                <a:latin typeface="PT Sans Narrow"/>
                <a:ea typeface="PT Sans Narrow"/>
                <a:cs typeface="PT Sans Narrow"/>
                <a:sym typeface="PT Sans Narrow"/>
              </a:rPr>
              <a:t>Rubriche di valutazione Educazione Civica</a:t>
            </a:r>
            <a:endParaRPr b="1" sz="30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rPr lang="it"/>
              <a:t>L’istituto ha predisposto  anche delle rubriche di valutazione per educazione civica per ogni ordine di scuola.</a:t>
            </a:r>
            <a:endParaRPr b="1" sz="3000">
              <a:solidFill>
                <a:schemeClr val="accent1"/>
              </a:solidFill>
              <a:latin typeface="PT Sans Narrow"/>
              <a:ea typeface="PT Sans Narrow"/>
              <a:cs typeface="PT Sans Narrow"/>
              <a:sym typeface="PT Sans Narrow"/>
            </a:endParaRPr>
          </a:p>
          <a:p>
            <a:pPr indent="0" lvl="0" marL="0" rtl="0" algn="l">
              <a:lnSpc>
                <a:spcPct val="100000"/>
              </a:lnSpc>
              <a:spcBef>
                <a:spcPts val="1600"/>
              </a:spcBef>
              <a:spcAft>
                <a:spcPts val="0"/>
              </a:spcAft>
              <a:buNone/>
            </a:pPr>
            <a:r>
              <a:t/>
            </a:r>
            <a:endParaRPr b="1" sz="30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78"/>
          <p:cNvPicPr preferRelativeResize="0"/>
          <p:nvPr/>
        </p:nvPicPr>
        <p:blipFill>
          <a:blip r:embed="rId3">
            <a:alphaModFix/>
          </a:blip>
          <a:stretch>
            <a:fillRect/>
          </a:stretch>
        </p:blipFill>
        <p:spPr>
          <a:xfrm>
            <a:off x="776125" y="0"/>
            <a:ext cx="7558550" cy="469624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9"/>
          <p:cNvSpPr txBox="1"/>
          <p:nvPr>
            <p:ph idx="1" type="body"/>
          </p:nvPr>
        </p:nvSpPr>
        <p:spPr>
          <a:xfrm>
            <a:off x="311700" y="184175"/>
            <a:ext cx="8520600" cy="438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33" name="Google Shape;433;p79"/>
          <p:cNvPicPr preferRelativeResize="0"/>
          <p:nvPr/>
        </p:nvPicPr>
        <p:blipFill>
          <a:blip r:embed="rId3">
            <a:alphaModFix/>
          </a:blip>
          <a:stretch>
            <a:fillRect/>
          </a:stretch>
        </p:blipFill>
        <p:spPr>
          <a:xfrm>
            <a:off x="486725" y="256525"/>
            <a:ext cx="8035735" cy="431245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80"/>
          <p:cNvSpPr txBox="1"/>
          <p:nvPr>
            <p:ph idx="1" type="body"/>
          </p:nvPr>
        </p:nvSpPr>
        <p:spPr>
          <a:xfrm>
            <a:off x="311700" y="302550"/>
            <a:ext cx="8520600" cy="4266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39" name="Google Shape;439;p80"/>
          <p:cNvPicPr preferRelativeResize="0"/>
          <p:nvPr/>
        </p:nvPicPr>
        <p:blipFill>
          <a:blip r:embed="rId3">
            <a:alphaModFix/>
          </a:blip>
          <a:stretch>
            <a:fillRect/>
          </a:stretch>
        </p:blipFill>
        <p:spPr>
          <a:xfrm>
            <a:off x="469575" y="333225"/>
            <a:ext cx="7859999" cy="43235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81"/>
          <p:cNvSpPr txBox="1"/>
          <p:nvPr>
            <p:ph idx="1" type="body"/>
          </p:nvPr>
        </p:nvSpPr>
        <p:spPr>
          <a:xfrm>
            <a:off x="311700" y="210475"/>
            <a:ext cx="8520600" cy="435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45" name="Google Shape;445;p81"/>
          <p:cNvPicPr preferRelativeResize="0"/>
          <p:nvPr/>
        </p:nvPicPr>
        <p:blipFill>
          <a:blip r:embed="rId3">
            <a:alphaModFix/>
          </a:blip>
          <a:stretch>
            <a:fillRect/>
          </a:stretch>
        </p:blipFill>
        <p:spPr>
          <a:xfrm>
            <a:off x="544825" y="210475"/>
            <a:ext cx="8287476" cy="444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2" name="Google Shape;102;p19"/>
          <p:cNvPicPr preferRelativeResize="0"/>
          <p:nvPr/>
        </p:nvPicPr>
        <p:blipFill>
          <a:blip r:embed="rId3">
            <a:alphaModFix/>
          </a:blip>
          <a:stretch>
            <a:fillRect/>
          </a:stretch>
        </p:blipFill>
        <p:spPr>
          <a:xfrm>
            <a:off x="311700" y="359700"/>
            <a:ext cx="8520600" cy="42603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82"/>
          <p:cNvSpPr txBox="1"/>
          <p:nvPr>
            <p:ph idx="1" type="body"/>
          </p:nvPr>
        </p:nvSpPr>
        <p:spPr>
          <a:xfrm>
            <a:off x="311700" y="394650"/>
            <a:ext cx="8520600" cy="417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51" name="Google Shape;451;p82"/>
          <p:cNvPicPr preferRelativeResize="0"/>
          <p:nvPr/>
        </p:nvPicPr>
        <p:blipFill>
          <a:blip r:embed="rId3">
            <a:alphaModFix/>
          </a:blip>
          <a:stretch>
            <a:fillRect/>
          </a:stretch>
        </p:blipFill>
        <p:spPr>
          <a:xfrm>
            <a:off x="618275" y="394650"/>
            <a:ext cx="7998075" cy="44857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83"/>
          <p:cNvPicPr preferRelativeResize="0"/>
          <p:nvPr/>
        </p:nvPicPr>
        <p:blipFill>
          <a:blip r:embed="rId3">
            <a:alphaModFix/>
          </a:blip>
          <a:stretch>
            <a:fillRect/>
          </a:stretch>
        </p:blipFill>
        <p:spPr>
          <a:xfrm>
            <a:off x="618275" y="276250"/>
            <a:ext cx="7977274" cy="42927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84"/>
          <p:cNvPicPr preferRelativeResize="0"/>
          <p:nvPr/>
        </p:nvPicPr>
        <p:blipFill>
          <a:blip r:embed="rId3">
            <a:alphaModFix/>
          </a:blip>
          <a:stretch>
            <a:fillRect/>
          </a:stretch>
        </p:blipFill>
        <p:spPr>
          <a:xfrm>
            <a:off x="328875" y="0"/>
            <a:ext cx="8326950" cy="49856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85"/>
          <p:cNvPicPr preferRelativeResize="0"/>
          <p:nvPr/>
        </p:nvPicPr>
        <p:blipFill>
          <a:blip r:embed="rId3">
            <a:alphaModFix/>
          </a:blip>
          <a:stretch>
            <a:fillRect/>
          </a:stretch>
        </p:blipFill>
        <p:spPr>
          <a:xfrm>
            <a:off x="276250" y="152400"/>
            <a:ext cx="8287475" cy="48387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86"/>
          <p:cNvPicPr preferRelativeResize="0"/>
          <p:nvPr/>
        </p:nvPicPr>
        <p:blipFill>
          <a:blip r:embed="rId3">
            <a:alphaModFix/>
          </a:blip>
          <a:stretch>
            <a:fillRect/>
          </a:stretch>
        </p:blipFill>
        <p:spPr>
          <a:xfrm>
            <a:off x="458413" y="152400"/>
            <a:ext cx="8227175" cy="48387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87"/>
          <p:cNvSpPr txBox="1"/>
          <p:nvPr>
            <p:ph type="title"/>
          </p:nvPr>
        </p:nvSpPr>
        <p:spPr>
          <a:xfrm>
            <a:off x="342550" y="68475"/>
            <a:ext cx="8489700" cy="54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3200"/>
              <a:t>PIANO DI FORMAZIONE PERSONALE DOCENTE</a:t>
            </a:r>
            <a:endParaRPr sz="3200"/>
          </a:p>
        </p:txBody>
      </p:sp>
      <p:graphicFrame>
        <p:nvGraphicFramePr>
          <p:cNvPr id="477" name="Google Shape;477;p87"/>
          <p:cNvGraphicFramePr/>
          <p:nvPr/>
        </p:nvGraphicFramePr>
        <p:xfrm>
          <a:off x="342550" y="673800"/>
          <a:ext cx="3000000" cy="3000000"/>
        </p:xfrm>
        <a:graphic>
          <a:graphicData uri="http://schemas.openxmlformats.org/drawingml/2006/table">
            <a:tbl>
              <a:tblPr>
                <a:noFill/>
                <a:tableStyleId>{BA0F45AE-5AEF-42BB-B635-CA54F217A09A}</a:tableStyleId>
              </a:tblPr>
              <a:tblGrid>
                <a:gridCol w="2150575"/>
                <a:gridCol w="2150575"/>
                <a:gridCol w="1557125"/>
                <a:gridCol w="2744050"/>
              </a:tblGrid>
              <a:tr h="346275">
                <a:tc>
                  <a:txBody>
                    <a:bodyPr/>
                    <a:lstStyle/>
                    <a:p>
                      <a:pPr indent="0" lvl="0" marL="0" rtl="0" algn="l">
                        <a:spcBef>
                          <a:spcPts val="0"/>
                        </a:spcBef>
                        <a:spcAft>
                          <a:spcPts val="0"/>
                        </a:spcAft>
                        <a:buNone/>
                      </a:pPr>
                      <a:r>
                        <a:rPr lang="it" sz="1100"/>
                        <a:t>ATTIVITA’ FORMATIVA</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it" sz="1100"/>
                        <a:t>PERSONALE COINVOLTO</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it" sz="1100"/>
                        <a:t>OBIETTIVO</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it" sz="1100"/>
                        <a:t>PRIORITA’ STRATEGICA CORRELATA</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r>
              <a:tr h="1016550">
                <a:tc>
                  <a:txBody>
                    <a:bodyPr/>
                    <a:lstStyle/>
                    <a:p>
                      <a:pPr indent="0" lvl="0" marL="0" rtl="0" algn="l">
                        <a:spcBef>
                          <a:spcPts val="0"/>
                        </a:spcBef>
                        <a:spcAft>
                          <a:spcPts val="0"/>
                        </a:spcAft>
                        <a:buNone/>
                      </a:pPr>
                      <a:r>
                        <a:rPr lang="it" sz="1100"/>
                        <a:t>Corso outdoor education</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100"/>
                        <a:t>Docenti scuola infanzia, primaria e secondaria</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100"/>
                        <a:t>Favorire metodologie e attività laboratoriali</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298450" lvl="0" marL="457200" rtl="0" algn="l">
                        <a:spcBef>
                          <a:spcPts val="0"/>
                        </a:spcBef>
                        <a:spcAft>
                          <a:spcPts val="0"/>
                        </a:spcAft>
                        <a:buSzPts val="1100"/>
                        <a:buChar char="❖"/>
                      </a:pPr>
                      <a:r>
                        <a:rPr lang="it" sz="1100"/>
                        <a:t>Competenze chiave europee: potenziamento della didattica e della valutazione per competenze sia a livello individuale che collegiale</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859775">
                <a:tc>
                  <a:txBody>
                    <a:bodyPr/>
                    <a:lstStyle/>
                    <a:p>
                      <a:pPr indent="0" lvl="0" marL="0" rtl="0" algn="l">
                        <a:spcBef>
                          <a:spcPts val="0"/>
                        </a:spcBef>
                        <a:spcAft>
                          <a:spcPts val="0"/>
                        </a:spcAft>
                        <a:buNone/>
                      </a:pPr>
                      <a:r>
                        <a:rPr lang="it" sz="1100"/>
                        <a:t>Blog Digitale</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100"/>
                        <a:t>Docenti scuola infanzia, primaria e secondaria</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100"/>
                        <a:t>Rafforzare e implementare le competenze digitali degli insegnanti e degli alunni</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298450" lvl="0" marL="457200" rtl="0" algn="l">
                        <a:spcBef>
                          <a:spcPts val="0"/>
                        </a:spcBef>
                        <a:spcAft>
                          <a:spcPts val="0"/>
                        </a:spcAft>
                        <a:buSzPts val="1100"/>
                        <a:buChar char="❖"/>
                      </a:pPr>
                      <a:r>
                        <a:rPr lang="it" sz="1100"/>
                        <a:t>Risultati scolastici Migliorare la media in italiano delle classi quinte primaria e classi terze secondaria. </a:t>
                      </a:r>
                      <a:endParaRPr sz="1100"/>
                    </a:p>
                    <a:p>
                      <a:pPr indent="-298450" lvl="0" marL="457200" rtl="0" algn="l">
                        <a:spcBef>
                          <a:spcPts val="0"/>
                        </a:spcBef>
                        <a:spcAft>
                          <a:spcPts val="0"/>
                        </a:spcAft>
                        <a:buSzPts val="1100"/>
                        <a:buChar char="❖"/>
                      </a:pPr>
                      <a:r>
                        <a:rPr lang="it" sz="1100"/>
                        <a:t> Risultati nelle prove standardizzate nazionali Migliorare i livelli di matematica delle prove standardizzate nelle classi quinte. </a:t>
                      </a:r>
                      <a:endParaRPr sz="1100"/>
                    </a:p>
                    <a:p>
                      <a:pPr indent="-298450" lvl="0" marL="457200" rtl="0" algn="l">
                        <a:spcBef>
                          <a:spcPts val="0"/>
                        </a:spcBef>
                        <a:spcAft>
                          <a:spcPts val="0"/>
                        </a:spcAft>
                        <a:buSzPts val="1100"/>
                        <a:buChar char="❖"/>
                      </a:pPr>
                      <a:r>
                        <a:rPr lang="it" sz="1100"/>
                        <a:t> Competenze chiave europee Potenziamento della didattica e della valutazione per competenze sia a livello individuale che collegiale.  Risultati a distanza Aumentare a distanza il livello medio degli apprendimen</a:t>
                      </a:r>
                      <a:endParaRPr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graphicFrame>
        <p:nvGraphicFramePr>
          <p:cNvPr id="482" name="Google Shape;482;p88"/>
          <p:cNvGraphicFramePr/>
          <p:nvPr/>
        </p:nvGraphicFramePr>
        <p:xfrm>
          <a:off x="298000" y="242100"/>
          <a:ext cx="3000000" cy="3000000"/>
        </p:xfrm>
        <a:graphic>
          <a:graphicData uri="http://schemas.openxmlformats.org/drawingml/2006/table">
            <a:tbl>
              <a:tblPr>
                <a:noFill/>
                <a:tableStyleId>{BA0F45AE-5AEF-42BB-B635-CA54F217A09A}</a:tableStyleId>
              </a:tblPr>
              <a:tblGrid>
                <a:gridCol w="2128550"/>
                <a:gridCol w="2128550"/>
                <a:gridCol w="2128550"/>
                <a:gridCol w="2128550"/>
              </a:tblGrid>
              <a:tr h="2784250">
                <a:tc>
                  <a:txBody>
                    <a:bodyPr/>
                    <a:lstStyle/>
                    <a:p>
                      <a:pPr indent="0" lvl="0" marL="0" rtl="0" algn="l">
                        <a:spcBef>
                          <a:spcPts val="0"/>
                        </a:spcBef>
                        <a:spcAft>
                          <a:spcPts val="0"/>
                        </a:spcAft>
                        <a:buNone/>
                      </a:pPr>
                      <a:r>
                        <a:rPr lang="it" sz="1200"/>
                        <a:t>Galleria Digitale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infanzia, primaria e secondaria</a:t>
                      </a:r>
                      <a:endParaRPr sz="1200"/>
                    </a:p>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Rafforzare e implementare le competenze digitali degli insegnanti e degli alunni</a:t>
                      </a:r>
                      <a:endParaRPr sz="1200"/>
                    </a:p>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Risultati scolastici Migliorare la media in italiano delle classi quinte primaria e classi terze secondaria. </a:t>
                      </a:r>
                      <a:endParaRPr sz="1200"/>
                    </a:p>
                    <a:p>
                      <a:pPr indent="-304800" lvl="0" marL="457200" rtl="0" algn="l">
                        <a:spcBef>
                          <a:spcPts val="0"/>
                        </a:spcBef>
                        <a:spcAft>
                          <a:spcPts val="0"/>
                        </a:spcAft>
                        <a:buSzPts val="1200"/>
                        <a:buChar char="❖"/>
                      </a:pPr>
                      <a:r>
                        <a:rPr lang="it" sz="1200"/>
                        <a:t>Risultati nelle prove standardizzate nazionali Migliorare i livelli di matematica delle prove standardizzate nelle classi quinte. </a:t>
                      </a:r>
                      <a:endParaRPr sz="1200"/>
                    </a:p>
                    <a:p>
                      <a:pPr indent="-304800" lvl="0" marL="457200" rtl="0" algn="l">
                        <a:spcBef>
                          <a:spcPts val="0"/>
                        </a:spcBef>
                        <a:spcAft>
                          <a:spcPts val="0"/>
                        </a:spcAft>
                        <a:buSzPts val="1200"/>
                        <a:buChar char="❖"/>
                      </a:pPr>
                      <a:r>
                        <a:rPr lang="it" sz="1200"/>
                        <a:t>Competenze chiave europee Potenziamento della didattica e della valutazione per competenze sia a livello individuale che collegiale. </a:t>
                      </a:r>
                      <a:endParaRPr sz="1200"/>
                    </a:p>
                    <a:p>
                      <a:pPr indent="-304800" lvl="0" marL="457200" rtl="0" algn="l">
                        <a:spcBef>
                          <a:spcPts val="0"/>
                        </a:spcBef>
                        <a:spcAft>
                          <a:spcPts val="0"/>
                        </a:spcAft>
                        <a:buSzPts val="1200"/>
                        <a:buChar char="❖"/>
                      </a:pPr>
                      <a:r>
                        <a:rPr lang="it" sz="1200"/>
                        <a:t>• Risultati a distanza Aumentare a distanza il livello medio degli apprendimenti.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graphicFrame>
        <p:nvGraphicFramePr>
          <p:cNvPr id="487" name="Google Shape;487;p89"/>
          <p:cNvGraphicFramePr/>
          <p:nvPr/>
        </p:nvGraphicFramePr>
        <p:xfrm>
          <a:off x="214200" y="338450"/>
          <a:ext cx="3000000" cy="3000000"/>
        </p:xfrm>
        <a:graphic>
          <a:graphicData uri="http://schemas.openxmlformats.org/drawingml/2006/table">
            <a:tbl>
              <a:tblPr>
                <a:noFill/>
                <a:tableStyleId>{BA0F45AE-5AEF-42BB-B635-CA54F217A09A}</a:tableStyleId>
              </a:tblPr>
              <a:tblGrid>
                <a:gridCol w="1994325"/>
                <a:gridCol w="1994325"/>
                <a:gridCol w="1994325"/>
                <a:gridCol w="1994325"/>
              </a:tblGrid>
              <a:tr h="1087900">
                <a:tc>
                  <a:txBody>
                    <a:bodyPr/>
                    <a:lstStyle/>
                    <a:p>
                      <a:pPr indent="0" lvl="0" marL="0" rtl="0" algn="l">
                        <a:spcBef>
                          <a:spcPts val="0"/>
                        </a:spcBef>
                        <a:spcAft>
                          <a:spcPts val="0"/>
                        </a:spcAft>
                        <a:buNone/>
                      </a:pPr>
                      <a:r>
                        <a:rPr lang="it" sz="1200"/>
                        <a:t>Rise: Be Inclusive buone pratiche per l’inclusione dei Sinti e Rom</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primaria e secondaria</a:t>
                      </a:r>
                      <a:endParaRPr sz="1200"/>
                    </a:p>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fornire metodologie e pratiche didattiche innovative per favorire l’integrazione e l’inclusione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Inclusione e disabilità</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1379900">
                <a:tc>
                  <a:txBody>
                    <a:bodyPr/>
                    <a:lstStyle/>
                    <a:p>
                      <a:pPr indent="0" lvl="0" marL="0" rtl="0" algn="l">
                        <a:spcBef>
                          <a:spcPts val="0"/>
                        </a:spcBef>
                        <a:spcAft>
                          <a:spcPts val="0"/>
                        </a:spcAft>
                        <a:buNone/>
                      </a:pPr>
                      <a:r>
                        <a:rPr lang="it" sz="1200"/>
                        <a:t>Logos e agio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infanzia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prevenzione disturbi del linguaggio e psicomotori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Inclusione e disabilità</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1379900">
                <a:tc>
                  <a:txBody>
                    <a:bodyPr/>
                    <a:lstStyle/>
                    <a:p>
                      <a:pPr indent="0" lvl="0" marL="0" rtl="0" algn="l">
                        <a:spcBef>
                          <a:spcPts val="0"/>
                        </a:spcBef>
                        <a:spcAft>
                          <a:spcPts val="0"/>
                        </a:spcAft>
                        <a:buNone/>
                      </a:pPr>
                      <a:r>
                        <a:rPr lang="it" sz="1200"/>
                        <a:t>Good For Food</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infanzia, primaria e secondaria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 Innovazione della didattica attraverso l’educazione alimentare e ambientale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Competenze chiave europee: potenziamento della didattica e della valutazione per competenze sia a livello individuale che collegiale</a:t>
                      </a:r>
                      <a:endParaRPr sz="1200"/>
                    </a:p>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graphicFrame>
        <p:nvGraphicFramePr>
          <p:cNvPr id="492" name="Google Shape;492;p90"/>
          <p:cNvGraphicFramePr/>
          <p:nvPr/>
        </p:nvGraphicFramePr>
        <p:xfrm>
          <a:off x="148525" y="244575"/>
          <a:ext cx="3000000" cy="3000000"/>
        </p:xfrm>
        <a:graphic>
          <a:graphicData uri="http://schemas.openxmlformats.org/drawingml/2006/table">
            <a:tbl>
              <a:tblPr>
                <a:noFill/>
                <a:tableStyleId>{BA0F45AE-5AEF-42BB-B635-CA54F217A09A}</a:tableStyleId>
              </a:tblPr>
              <a:tblGrid>
                <a:gridCol w="1959550"/>
                <a:gridCol w="1959550"/>
                <a:gridCol w="1959550"/>
                <a:gridCol w="2793600"/>
              </a:tblGrid>
              <a:tr h="1035175">
                <a:tc>
                  <a:txBody>
                    <a:bodyPr/>
                    <a:lstStyle/>
                    <a:p>
                      <a:pPr indent="0" lvl="0" marL="0" rtl="0" algn="l">
                        <a:spcBef>
                          <a:spcPts val="0"/>
                        </a:spcBef>
                        <a:spcAft>
                          <a:spcPts val="0"/>
                        </a:spcAft>
                        <a:buNone/>
                      </a:pPr>
                      <a:r>
                        <a:rPr lang="it" sz="1200"/>
                        <a:t>Facilitatori della Formazione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infanzia, primaria e secondaria </a:t>
                      </a:r>
                      <a:endParaRPr sz="1200"/>
                    </a:p>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Acquisire tecniche per risolvere dinamiche di gruppo interne che generano resistenze al miglioramento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valutazione e miglioramento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862925">
                <a:tc>
                  <a:txBody>
                    <a:bodyPr/>
                    <a:lstStyle/>
                    <a:p>
                      <a:pPr indent="0" lvl="0" marL="0" rtl="0" algn="l">
                        <a:spcBef>
                          <a:spcPts val="0"/>
                        </a:spcBef>
                        <a:spcAft>
                          <a:spcPts val="0"/>
                        </a:spcAft>
                        <a:buNone/>
                      </a:pPr>
                      <a:r>
                        <a:rPr lang="it" sz="1200"/>
                        <a:t>Sicurezza negli ambienti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infanzia, primaria e secondaria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Acquisire competenze sul</a:t>
                      </a:r>
                      <a:r>
                        <a:rPr lang="it" sz="1200"/>
                        <a:t> primo soccorso, le squadre antincendio e la sicurezza trattamento da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Autonomia didattica e organizzativa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1207400">
                <a:tc>
                  <a:txBody>
                    <a:bodyPr/>
                    <a:lstStyle/>
                    <a:p>
                      <a:pPr indent="0" lvl="0" marL="0" rtl="0" algn="l">
                        <a:spcBef>
                          <a:spcPts val="0"/>
                        </a:spcBef>
                        <a:spcAft>
                          <a:spcPts val="0"/>
                        </a:spcAft>
                        <a:buNone/>
                      </a:pPr>
                      <a:r>
                        <a:rPr lang="it" sz="1200"/>
                        <a:t>Formazione avanzata scuola amica della dislessia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infanzia, primaria e secondaria </a:t>
                      </a:r>
                      <a:endParaRPr sz="1200"/>
                    </a:p>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Ampliare le conoscenze metodologiche, didattiche, operative e organizzative necessarie a rendere la scuola realmente inclusiva per gli alunni con DSA.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Inclusione e disabilità</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1035175">
                <a:tc>
                  <a:txBody>
                    <a:bodyPr/>
                    <a:lstStyle/>
                    <a:p>
                      <a:pPr indent="0" lvl="0" marL="0" rtl="0" algn="l">
                        <a:spcBef>
                          <a:spcPts val="0"/>
                        </a:spcBef>
                        <a:spcAft>
                          <a:spcPts val="0"/>
                        </a:spcAft>
                        <a:buNone/>
                      </a:pPr>
                      <a:r>
                        <a:rPr lang="it" sz="1200"/>
                        <a:t>Ipotesi Cinema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infanzia, primaria e secondaria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 Acquisire competenze sul linguaggio cinematografico e sulla lettura critica delle immagini.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Didattica per competenze, innovazione metodologica e competenze di base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graphicFrame>
        <p:nvGraphicFramePr>
          <p:cNvPr id="497" name="Google Shape;497;p91"/>
          <p:cNvGraphicFramePr/>
          <p:nvPr/>
        </p:nvGraphicFramePr>
        <p:xfrm>
          <a:off x="315100" y="630925"/>
          <a:ext cx="3000000" cy="3000000"/>
        </p:xfrm>
        <a:graphic>
          <a:graphicData uri="http://schemas.openxmlformats.org/drawingml/2006/table">
            <a:tbl>
              <a:tblPr>
                <a:noFill/>
                <a:tableStyleId>{BA0F45AE-5AEF-42BB-B635-CA54F217A09A}</a:tableStyleId>
              </a:tblPr>
              <a:tblGrid>
                <a:gridCol w="2115725"/>
                <a:gridCol w="2115725"/>
                <a:gridCol w="2115725"/>
                <a:gridCol w="2115725"/>
              </a:tblGrid>
              <a:tr h="829200">
                <a:tc>
                  <a:txBody>
                    <a:bodyPr/>
                    <a:lstStyle/>
                    <a:p>
                      <a:pPr indent="0" lvl="0" marL="0" rtl="0" algn="l">
                        <a:spcBef>
                          <a:spcPts val="0"/>
                        </a:spcBef>
                        <a:spcAft>
                          <a:spcPts val="0"/>
                        </a:spcAft>
                        <a:buNone/>
                      </a:pPr>
                      <a:r>
                        <a:rPr lang="it" sz="1200"/>
                        <a:t>Cuora il futuro:prevenzione all’uso di droga e stupefacenti.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primaria e  secondaria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prevenire e contrastare l’uso di droghe e alcool in età scolare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Coesione sociale e prevenzione del disagio giovanile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1035975">
                <a:tc>
                  <a:txBody>
                    <a:bodyPr/>
                    <a:lstStyle/>
                    <a:p>
                      <a:pPr indent="0" lvl="0" marL="0" rtl="0" algn="l">
                        <a:spcBef>
                          <a:spcPts val="0"/>
                        </a:spcBef>
                        <a:spcAft>
                          <a:spcPts val="0"/>
                        </a:spcAft>
                        <a:buNone/>
                      </a:pPr>
                      <a:r>
                        <a:rPr lang="it" sz="1200"/>
                        <a:t>La classe plurilingue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infanzia, primaria e secondaria </a:t>
                      </a:r>
                      <a:endParaRPr sz="1200"/>
                    </a:p>
                    <a:p>
                      <a:pPr indent="0" lvl="0" marL="0" rtl="0" algn="l">
                        <a:spcBef>
                          <a:spcPts val="0"/>
                        </a:spcBef>
                        <a:spcAft>
                          <a:spcPts val="0"/>
                        </a:spcAft>
                        <a:buNone/>
                      </a:pPr>
                      <a:r>
                        <a:rPr lang="it" sz="1200"/>
                        <a:t> </a:t>
                      </a:r>
                      <a:endParaRPr sz="1200"/>
                    </a:p>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 valorizzare il contesto plurilinguistico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Inclusione e disabilità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1242750">
                <a:tc>
                  <a:txBody>
                    <a:bodyPr/>
                    <a:lstStyle/>
                    <a:p>
                      <a:pPr indent="0" lvl="0" marL="0" rtl="0" algn="l">
                        <a:spcBef>
                          <a:spcPts val="0"/>
                        </a:spcBef>
                        <a:spcAft>
                          <a:spcPts val="0"/>
                        </a:spcAft>
                        <a:buNone/>
                      </a:pPr>
                      <a:r>
                        <a:rPr lang="it" sz="1200"/>
                        <a:t>Didattica laboratoriale per competenze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primaria e secondaria </a:t>
                      </a:r>
                      <a:endParaRPr sz="1200"/>
                    </a:p>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acquisire capacità di sviluppare competenze negli studenti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Didattica per competenze, innovazione metodologica e competenze di base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1035975">
                <a:tc>
                  <a:txBody>
                    <a:bodyPr/>
                    <a:lstStyle/>
                    <a:p>
                      <a:pPr indent="0" lvl="0" marL="0" rtl="0" algn="l">
                        <a:spcBef>
                          <a:spcPts val="0"/>
                        </a:spcBef>
                        <a:spcAft>
                          <a:spcPts val="0"/>
                        </a:spcAft>
                        <a:buNone/>
                      </a:pPr>
                      <a:r>
                        <a:rPr lang="it" sz="1200"/>
                        <a:t>Autoformazione in gruppi di lavoro per aree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Docenti scuola primaria e secondaria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capire quali modalità d’azione possano offrire stimoli a chi studia poco o si sente poco coinvolto.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304800" lvl="0" marL="457200" rtl="0" algn="l">
                        <a:spcBef>
                          <a:spcPts val="0"/>
                        </a:spcBef>
                        <a:spcAft>
                          <a:spcPts val="0"/>
                        </a:spcAft>
                        <a:buSzPts val="1200"/>
                        <a:buChar char="❖"/>
                      </a:pPr>
                      <a:r>
                        <a:rPr lang="it" sz="1200"/>
                        <a:t>Autonomia didattica e organizzativa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1" type="body"/>
          </p:nvPr>
        </p:nvSpPr>
        <p:spPr>
          <a:xfrm>
            <a:off x="311700" y="408225"/>
            <a:ext cx="8520600" cy="416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it"/>
              <a:t> </a:t>
            </a:r>
            <a:endParaRPr/>
          </a:p>
          <a:p>
            <a:pPr indent="0" lvl="0" marL="0" rtl="0" algn="l">
              <a:spcBef>
                <a:spcPts val="1600"/>
              </a:spcBef>
              <a:spcAft>
                <a:spcPts val="1600"/>
              </a:spcAft>
              <a:buNone/>
            </a:pPr>
            <a:r>
              <a:t/>
            </a:r>
            <a:endParaRPr/>
          </a:p>
        </p:txBody>
      </p:sp>
      <p:sp>
        <p:nvSpPr>
          <p:cNvPr id="108" name="Google Shape;108;p20"/>
          <p:cNvSpPr txBox="1"/>
          <p:nvPr/>
        </p:nvSpPr>
        <p:spPr>
          <a:xfrm>
            <a:off x="760200" y="679325"/>
            <a:ext cx="74565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4500">
                <a:highlight>
                  <a:srgbClr val="93C47D"/>
                </a:highlight>
                <a:latin typeface="Open Sans"/>
                <a:ea typeface="Open Sans"/>
                <a:cs typeface="Open Sans"/>
                <a:sym typeface="Open Sans"/>
              </a:rPr>
              <a:t>RISORSE PROFESSIONALI</a:t>
            </a:r>
            <a:endParaRPr sz="4500">
              <a:highlight>
                <a:srgbClr val="93C47D"/>
              </a:highlight>
              <a:latin typeface="Open Sans"/>
              <a:ea typeface="Open Sans"/>
              <a:cs typeface="Open Sans"/>
              <a:sym typeface="Open Sans"/>
            </a:endParaRPr>
          </a:p>
        </p:txBody>
      </p:sp>
      <p:graphicFrame>
        <p:nvGraphicFramePr>
          <p:cNvPr id="109" name="Google Shape;109;p20"/>
          <p:cNvGraphicFramePr/>
          <p:nvPr/>
        </p:nvGraphicFramePr>
        <p:xfrm>
          <a:off x="1728875" y="1931975"/>
          <a:ext cx="3000000" cy="3000000"/>
        </p:xfrm>
        <a:graphic>
          <a:graphicData uri="http://schemas.openxmlformats.org/drawingml/2006/table">
            <a:tbl>
              <a:tblPr>
                <a:noFill/>
                <a:tableStyleId>{BA0F45AE-5AEF-42BB-B635-CA54F217A09A}</a:tableStyleId>
              </a:tblPr>
              <a:tblGrid>
                <a:gridCol w="2413000"/>
                <a:gridCol w="2413000"/>
              </a:tblGrid>
              <a:tr h="381000">
                <a:tc gridSpan="2">
                  <a:txBody>
                    <a:bodyPr/>
                    <a:lstStyle/>
                    <a:p>
                      <a:pPr indent="0" lvl="0" marL="0" rtl="0" algn="ctr">
                        <a:spcBef>
                          <a:spcPts val="0"/>
                        </a:spcBef>
                        <a:spcAft>
                          <a:spcPts val="0"/>
                        </a:spcAft>
                        <a:buNone/>
                      </a:pPr>
                      <a:r>
                        <a:rPr b="1" lang="it" sz="2100"/>
                        <a:t>ATA</a:t>
                      </a:r>
                      <a:endParaRPr b="1" sz="2100"/>
                    </a:p>
                  </a:txBody>
                  <a:tcPr marT="91425" marB="91425" marR="91425" marL="91425"/>
                </a:tc>
                <a:tc hMerge="1"/>
              </a:tr>
              <a:tr h="381000">
                <a:tc>
                  <a:txBody>
                    <a:bodyPr/>
                    <a:lstStyle/>
                    <a:p>
                      <a:pPr indent="0" lvl="0" marL="0" rtl="0" algn="l">
                        <a:spcBef>
                          <a:spcPts val="0"/>
                        </a:spcBef>
                        <a:spcAft>
                          <a:spcPts val="0"/>
                        </a:spcAft>
                        <a:buNone/>
                      </a:pPr>
                      <a:r>
                        <a:rPr lang="it"/>
                        <a:t>CS</a:t>
                      </a:r>
                      <a:endParaRPr/>
                    </a:p>
                  </a:txBody>
                  <a:tcPr marT="91425" marB="91425" marR="91425" marL="91425"/>
                </a:tc>
                <a:tc>
                  <a:txBody>
                    <a:bodyPr/>
                    <a:lstStyle/>
                    <a:p>
                      <a:pPr indent="0" lvl="0" marL="0" rtl="0" algn="l">
                        <a:spcBef>
                          <a:spcPts val="0"/>
                        </a:spcBef>
                        <a:spcAft>
                          <a:spcPts val="0"/>
                        </a:spcAft>
                        <a:buNone/>
                      </a:pPr>
                      <a:r>
                        <a:rPr lang="it"/>
                        <a:t>19</a:t>
                      </a:r>
                      <a:endParaRPr/>
                    </a:p>
                  </a:txBody>
                  <a:tcPr marT="91425" marB="91425" marR="91425" marL="91425"/>
                </a:tc>
              </a:tr>
              <a:tr h="381000">
                <a:tc>
                  <a:txBody>
                    <a:bodyPr/>
                    <a:lstStyle/>
                    <a:p>
                      <a:pPr indent="0" lvl="0" marL="0" rtl="0" algn="l">
                        <a:spcBef>
                          <a:spcPts val="0"/>
                        </a:spcBef>
                        <a:spcAft>
                          <a:spcPts val="0"/>
                        </a:spcAft>
                        <a:buNone/>
                      </a:pPr>
                      <a:r>
                        <a:rPr lang="it"/>
                        <a:t>CS COVID</a:t>
                      </a:r>
                      <a:endParaRPr/>
                    </a:p>
                  </a:txBody>
                  <a:tcPr marT="91425" marB="91425" marR="91425" marL="91425"/>
                </a:tc>
                <a:tc>
                  <a:txBody>
                    <a:bodyPr/>
                    <a:lstStyle/>
                    <a:p>
                      <a:pPr indent="0" lvl="0" marL="0" rtl="0" algn="l">
                        <a:spcBef>
                          <a:spcPts val="0"/>
                        </a:spcBef>
                        <a:spcAft>
                          <a:spcPts val="0"/>
                        </a:spcAft>
                        <a:buNone/>
                      </a:pPr>
                      <a:r>
                        <a:rPr lang="it"/>
                        <a:t>11</a:t>
                      </a:r>
                      <a:endParaRPr/>
                    </a:p>
                  </a:txBody>
                  <a:tcPr marT="91425" marB="91425" marR="91425" marL="91425"/>
                </a:tc>
              </a:tr>
              <a:tr h="381000">
                <a:tc>
                  <a:txBody>
                    <a:bodyPr/>
                    <a:lstStyle/>
                    <a:p>
                      <a:pPr indent="0" lvl="0" marL="0" rtl="0" algn="l">
                        <a:spcBef>
                          <a:spcPts val="0"/>
                        </a:spcBef>
                        <a:spcAft>
                          <a:spcPts val="0"/>
                        </a:spcAft>
                        <a:buNone/>
                      </a:pPr>
                      <a:r>
                        <a:rPr lang="it"/>
                        <a:t>AA</a:t>
                      </a:r>
                      <a:endParaRPr/>
                    </a:p>
                  </a:txBody>
                  <a:tcPr marT="91425" marB="91425" marR="91425" marL="91425"/>
                </a:tc>
                <a:tc>
                  <a:txBody>
                    <a:bodyPr/>
                    <a:lstStyle/>
                    <a:p>
                      <a:pPr indent="0" lvl="0" marL="0" rtl="0" algn="l">
                        <a:spcBef>
                          <a:spcPts val="0"/>
                        </a:spcBef>
                        <a:spcAft>
                          <a:spcPts val="0"/>
                        </a:spcAft>
                        <a:buNone/>
                      </a:pPr>
                      <a:r>
                        <a:rPr lang="it"/>
                        <a:t>6</a:t>
                      </a:r>
                      <a:endParaRPr/>
                    </a:p>
                  </a:txBody>
                  <a:tcPr marT="91425" marB="91425" marR="91425" marL="91425"/>
                </a:tc>
              </a:tr>
              <a:tr h="381000">
                <a:tc>
                  <a:txBody>
                    <a:bodyPr/>
                    <a:lstStyle/>
                    <a:p>
                      <a:pPr indent="0" lvl="0" marL="0" rtl="0" algn="l">
                        <a:spcBef>
                          <a:spcPts val="0"/>
                        </a:spcBef>
                        <a:spcAft>
                          <a:spcPts val="0"/>
                        </a:spcAft>
                        <a:buNone/>
                      </a:pPr>
                      <a:r>
                        <a:rPr lang="it"/>
                        <a:t>AT</a:t>
                      </a:r>
                      <a:endParaRPr/>
                    </a:p>
                  </a:txBody>
                  <a:tcPr marT="91425" marB="91425" marR="91425" marL="91425"/>
                </a:tc>
                <a:tc>
                  <a:txBody>
                    <a:bodyPr/>
                    <a:lstStyle/>
                    <a:p>
                      <a:pPr indent="0" lvl="0" marL="0" rtl="0" algn="l">
                        <a:spcBef>
                          <a:spcPts val="0"/>
                        </a:spcBef>
                        <a:spcAft>
                          <a:spcPts val="0"/>
                        </a:spcAft>
                        <a:buNone/>
                      </a:pPr>
                      <a:r>
                        <a:rPr lang="it"/>
                        <a:t>1</a:t>
                      </a:r>
                      <a:endParaRPr/>
                    </a:p>
                  </a:txBody>
                  <a:tcPr marT="91425" marB="91425" marR="91425" marL="91425"/>
                </a:tc>
              </a:tr>
              <a:tr h="381000">
                <a:tc>
                  <a:txBody>
                    <a:bodyPr/>
                    <a:lstStyle/>
                    <a:p>
                      <a:pPr indent="0" lvl="0" marL="0" rtl="0" algn="l">
                        <a:spcBef>
                          <a:spcPts val="0"/>
                        </a:spcBef>
                        <a:spcAft>
                          <a:spcPts val="0"/>
                        </a:spcAft>
                        <a:buNone/>
                      </a:pPr>
                      <a:r>
                        <a:rPr lang="it"/>
                        <a:t>DSGA</a:t>
                      </a:r>
                      <a:endParaRPr/>
                    </a:p>
                  </a:txBody>
                  <a:tcPr marT="91425" marB="91425" marR="91425" marL="91425"/>
                </a:tc>
                <a:tc>
                  <a:txBody>
                    <a:bodyPr/>
                    <a:lstStyle/>
                    <a:p>
                      <a:pPr indent="0" lvl="0" marL="0" rtl="0" algn="l">
                        <a:spcBef>
                          <a:spcPts val="0"/>
                        </a:spcBef>
                        <a:spcAft>
                          <a:spcPts val="0"/>
                        </a:spcAft>
                        <a:buNone/>
                      </a:pPr>
                      <a:r>
                        <a:rPr lang="it"/>
                        <a:t>1</a:t>
                      </a:r>
                      <a:endParaRPr/>
                    </a:p>
                  </a:txBody>
                  <a:tcPr marT="91425" marB="91425" marR="91425" marL="91425"/>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92"/>
          <p:cNvSpPr txBox="1"/>
          <p:nvPr>
            <p:ph type="title"/>
          </p:nvPr>
        </p:nvSpPr>
        <p:spPr>
          <a:xfrm>
            <a:off x="260350" y="1711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PIANO DI FORMAZIONE PERSONALE ATA</a:t>
            </a:r>
            <a:endParaRPr/>
          </a:p>
        </p:txBody>
      </p:sp>
      <p:graphicFrame>
        <p:nvGraphicFramePr>
          <p:cNvPr id="503" name="Google Shape;503;p92"/>
          <p:cNvGraphicFramePr/>
          <p:nvPr/>
        </p:nvGraphicFramePr>
        <p:xfrm>
          <a:off x="366500" y="878550"/>
          <a:ext cx="3000000" cy="3000000"/>
        </p:xfrm>
        <a:graphic>
          <a:graphicData uri="http://schemas.openxmlformats.org/drawingml/2006/table">
            <a:tbl>
              <a:tblPr>
                <a:noFill/>
                <a:tableStyleId>{BA0F45AE-5AEF-42BB-B635-CA54F217A09A}</a:tableStyleId>
              </a:tblPr>
              <a:tblGrid>
                <a:gridCol w="2596925"/>
                <a:gridCol w="2596925"/>
                <a:gridCol w="2596925"/>
              </a:tblGrid>
              <a:tr h="451925">
                <a:tc>
                  <a:txBody>
                    <a:bodyPr/>
                    <a:lstStyle/>
                    <a:p>
                      <a:pPr indent="0" lvl="0" marL="0" rtl="0" algn="l">
                        <a:spcBef>
                          <a:spcPts val="0"/>
                        </a:spcBef>
                        <a:spcAft>
                          <a:spcPts val="0"/>
                        </a:spcAft>
                        <a:buNone/>
                      </a:pPr>
                      <a:r>
                        <a:rPr lang="it" sz="1200"/>
                        <a:t>NOME CORSO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it" sz="1200"/>
                        <a:t>DESTINARI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it" sz="1200"/>
                        <a:t> ARGOMENTO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r>
              <a:tr h="693275">
                <a:tc>
                  <a:txBody>
                    <a:bodyPr/>
                    <a:lstStyle/>
                    <a:p>
                      <a:pPr indent="0" lvl="0" marL="0" rtl="0" algn="l">
                        <a:spcBef>
                          <a:spcPts val="0"/>
                        </a:spcBef>
                        <a:spcAft>
                          <a:spcPts val="0"/>
                        </a:spcAft>
                        <a:buNone/>
                      </a:pPr>
                      <a:r>
                        <a:rPr lang="it" sz="1200"/>
                        <a:t>Le funzioni delle istituzioni scolastiche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amministrativo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L’attività degli uffici di segreteria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720650">
                <a:tc>
                  <a:txBody>
                    <a:bodyPr/>
                    <a:lstStyle/>
                    <a:p>
                      <a:pPr indent="0" lvl="0" marL="0" rtl="0" algn="l">
                        <a:spcBef>
                          <a:spcPts val="0"/>
                        </a:spcBef>
                        <a:spcAft>
                          <a:spcPts val="0"/>
                        </a:spcAft>
                        <a:buNone/>
                      </a:pPr>
                      <a:r>
                        <a:rPr lang="it" sz="1200"/>
                        <a:t>E-Learning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Dsga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I contratti, le procedure amministrativo- contabili e i controlli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693275">
                <a:tc>
                  <a:txBody>
                    <a:bodyPr/>
                    <a:lstStyle/>
                    <a:p>
                      <a:pPr indent="0" lvl="0" marL="0" rtl="0" algn="l">
                        <a:spcBef>
                          <a:spcPts val="0"/>
                        </a:spcBef>
                        <a:spcAft>
                          <a:spcPts val="0"/>
                        </a:spcAft>
                        <a:buNone/>
                      </a:pPr>
                      <a:r>
                        <a:rPr lang="it" sz="1200"/>
                        <a:t>Formazione collaboratori scolastici con Asabo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collaboratore scolastico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L’assistenza agli alunni con diverso grado di abilità</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438800">
                <a:tc>
                  <a:txBody>
                    <a:bodyPr/>
                    <a:lstStyle/>
                    <a:p>
                      <a:pPr indent="0" lvl="0" marL="0" rtl="0" algn="l">
                        <a:spcBef>
                          <a:spcPts val="0"/>
                        </a:spcBef>
                        <a:spcAft>
                          <a:spcPts val="0"/>
                        </a:spcAft>
                        <a:buNone/>
                      </a:pPr>
                      <a:r>
                        <a:rPr lang="it" sz="1200"/>
                        <a:t>Rete scuole</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amministrativo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La collaborazione nell’attuazione dei processi di innovazione dell’istituzione scolastica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438800">
                <a:tc>
                  <a:txBody>
                    <a:bodyPr/>
                    <a:lstStyle/>
                    <a:p>
                      <a:pPr indent="0" lvl="0" marL="0" rtl="0" algn="l">
                        <a:spcBef>
                          <a:spcPts val="0"/>
                        </a:spcBef>
                        <a:spcAft>
                          <a:spcPts val="0"/>
                        </a:spcAft>
                        <a:buNone/>
                      </a:pPr>
                      <a:r>
                        <a:rPr lang="it" sz="1200"/>
                        <a:t>Nuovo regolamento di contabilità</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Dsga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I contratti le procedure amministrativo-contbili e i controlli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graphicFrame>
        <p:nvGraphicFramePr>
          <p:cNvPr id="508" name="Google Shape;508;p93"/>
          <p:cNvGraphicFramePr/>
          <p:nvPr/>
        </p:nvGraphicFramePr>
        <p:xfrm>
          <a:off x="400750" y="151100"/>
          <a:ext cx="3000000" cy="3000000"/>
        </p:xfrm>
        <a:graphic>
          <a:graphicData uri="http://schemas.openxmlformats.org/drawingml/2006/table">
            <a:tbl>
              <a:tblPr>
                <a:noFill/>
                <a:tableStyleId>{BA0F45AE-5AEF-42BB-B635-CA54F217A09A}</a:tableStyleId>
              </a:tblPr>
              <a:tblGrid>
                <a:gridCol w="2596925"/>
                <a:gridCol w="2596925"/>
                <a:gridCol w="2596925"/>
              </a:tblGrid>
              <a:tr h="451925">
                <a:tc>
                  <a:txBody>
                    <a:bodyPr/>
                    <a:lstStyle/>
                    <a:p>
                      <a:pPr indent="0" lvl="0" marL="0" rtl="0" algn="l">
                        <a:spcBef>
                          <a:spcPts val="0"/>
                        </a:spcBef>
                        <a:spcAft>
                          <a:spcPts val="0"/>
                        </a:spcAft>
                        <a:buNone/>
                      </a:pPr>
                      <a:r>
                        <a:rPr lang="it" sz="1200"/>
                        <a:t>Accoglienza Alunni Nai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amministrativo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L’accoglienza e la vigilanza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693275">
                <a:tc>
                  <a:txBody>
                    <a:bodyPr/>
                    <a:lstStyle/>
                    <a:p>
                      <a:pPr indent="0" lvl="0" marL="0" rtl="0" algn="l">
                        <a:spcBef>
                          <a:spcPts val="0"/>
                        </a:spcBef>
                        <a:spcAft>
                          <a:spcPts val="0"/>
                        </a:spcAft>
                        <a:buNone/>
                      </a:pPr>
                      <a:r>
                        <a:rPr lang="it" sz="1200"/>
                        <a:t>Primo soccorso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collaboratore scolastico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La partecipazione alla gestione dell’emergenza e del primo soccorso.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720650">
                <a:tc>
                  <a:txBody>
                    <a:bodyPr/>
                    <a:lstStyle/>
                    <a:p>
                      <a:pPr indent="0" lvl="0" marL="0" rtl="0" algn="l">
                        <a:spcBef>
                          <a:spcPts val="0"/>
                        </a:spcBef>
                        <a:spcAft>
                          <a:spcPts val="0"/>
                        </a:spcAft>
                        <a:buNone/>
                      </a:pPr>
                      <a:r>
                        <a:rPr lang="it" sz="1200"/>
                        <a:t>Formazione RLS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collaboratore scolastico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La rilevazione dei rischi e delle condizioni igienico - ambientali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693275">
                <a:tc>
                  <a:txBody>
                    <a:bodyPr/>
                    <a:lstStyle/>
                    <a:p>
                      <a:pPr indent="0" lvl="0" marL="0" rtl="0" algn="l">
                        <a:spcBef>
                          <a:spcPts val="0"/>
                        </a:spcBef>
                        <a:spcAft>
                          <a:spcPts val="0"/>
                        </a:spcAft>
                        <a:buNone/>
                      </a:pPr>
                      <a:r>
                        <a:rPr lang="it" sz="1200"/>
                        <a:t>Formazione squadre antincendio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collaboratore scolastico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La rilevazione dei rischi e delle condizioni igienico - ambientali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438800">
                <a:tc>
                  <a:txBody>
                    <a:bodyPr/>
                    <a:lstStyle/>
                    <a:p>
                      <a:pPr indent="0" lvl="0" marL="0" rtl="0" algn="l">
                        <a:spcBef>
                          <a:spcPts val="0"/>
                        </a:spcBef>
                        <a:spcAft>
                          <a:spcPts val="0"/>
                        </a:spcAft>
                        <a:buNone/>
                      </a:pPr>
                      <a:r>
                        <a:rPr lang="it" sz="1200"/>
                        <a:t>Sicurezza trattamento dei dati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ATA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I contratti, le procedure amministrativo-contabili e i controlli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438800">
                <a:tc>
                  <a:txBody>
                    <a:bodyPr/>
                    <a:lstStyle/>
                    <a:p>
                      <a:pPr indent="0" lvl="0" marL="0" rtl="0" algn="l">
                        <a:spcBef>
                          <a:spcPts val="0"/>
                        </a:spcBef>
                        <a:spcAft>
                          <a:spcPts val="0"/>
                        </a:spcAft>
                        <a:buNone/>
                      </a:pPr>
                      <a:r>
                        <a:rPr lang="it" sz="1200"/>
                        <a:t>Assistenza alunni disabili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collaboratore scolastico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L’assistenza agli alunni con diverso grado di abilità</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438800">
                <a:tc>
                  <a:txBody>
                    <a:bodyPr/>
                    <a:lstStyle/>
                    <a:p>
                      <a:pPr indent="0" lvl="0" marL="0" rtl="0" algn="l">
                        <a:spcBef>
                          <a:spcPts val="0"/>
                        </a:spcBef>
                        <a:spcAft>
                          <a:spcPts val="0"/>
                        </a:spcAft>
                        <a:buNone/>
                      </a:pPr>
                      <a:r>
                        <a:rPr lang="it" sz="1200"/>
                        <a:t>Modalità di gestione dei diplomi e dei relativi registri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amministrativo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Diplomi e registri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438800">
                <a:tc>
                  <a:txBody>
                    <a:bodyPr/>
                    <a:lstStyle/>
                    <a:p>
                      <a:pPr indent="0" lvl="0" marL="0" rtl="0" algn="l">
                        <a:spcBef>
                          <a:spcPts val="0"/>
                        </a:spcBef>
                        <a:spcAft>
                          <a:spcPts val="0"/>
                        </a:spcAft>
                        <a:buNone/>
                      </a:pPr>
                      <a:r>
                        <a:rPr lang="it" sz="1200"/>
                        <a:t>Pernsioni- Inps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Personale amministrativo</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it" sz="1200"/>
                        <a:t>Pratiche pensioni</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94"/>
          <p:cNvSpPr txBox="1"/>
          <p:nvPr>
            <p:ph type="title"/>
          </p:nvPr>
        </p:nvSpPr>
        <p:spPr>
          <a:xfrm>
            <a:off x="1030838" y="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RETI E CONVENZIONI</a:t>
            </a:r>
            <a:endParaRPr/>
          </a:p>
        </p:txBody>
      </p:sp>
      <p:graphicFrame>
        <p:nvGraphicFramePr>
          <p:cNvPr id="514" name="Google Shape;514;p94"/>
          <p:cNvGraphicFramePr/>
          <p:nvPr/>
        </p:nvGraphicFramePr>
        <p:xfrm>
          <a:off x="0" y="795175"/>
          <a:ext cx="3000000" cy="3000000"/>
        </p:xfrm>
        <a:graphic>
          <a:graphicData uri="http://schemas.openxmlformats.org/drawingml/2006/table">
            <a:tbl>
              <a:tblPr>
                <a:noFill/>
                <a:tableStyleId>{BA0F45AE-5AEF-42BB-B635-CA54F217A09A}</a:tableStyleId>
              </a:tblPr>
              <a:tblGrid>
                <a:gridCol w="4485250"/>
                <a:gridCol w="4658750"/>
              </a:tblGrid>
              <a:tr h="365150">
                <a:tc>
                  <a:txBody>
                    <a:bodyPr/>
                    <a:lstStyle/>
                    <a:p>
                      <a:pPr indent="0" lvl="0" marL="0" rtl="0" algn="l">
                        <a:spcBef>
                          <a:spcPts val="0"/>
                        </a:spcBef>
                        <a:spcAft>
                          <a:spcPts val="0"/>
                        </a:spcAft>
                        <a:buNone/>
                      </a:pPr>
                      <a:r>
                        <a:rPr b="1" lang="it" sz="1600"/>
                        <a:t>CONVENZIONE </a:t>
                      </a:r>
                      <a:endParaRPr b="1" sz="1600"/>
                    </a:p>
                  </a:txBody>
                  <a:tcPr marT="91425" marB="91425" marR="91425" marL="91425"/>
                </a:tc>
                <a:tc>
                  <a:txBody>
                    <a:bodyPr/>
                    <a:lstStyle/>
                    <a:p>
                      <a:pPr indent="0" lvl="0" marL="0" rtl="0" algn="l">
                        <a:spcBef>
                          <a:spcPts val="0"/>
                        </a:spcBef>
                        <a:spcAft>
                          <a:spcPts val="0"/>
                        </a:spcAft>
                        <a:buNone/>
                      </a:pPr>
                      <a:r>
                        <a:rPr b="1" lang="it" sz="1600"/>
                        <a:t>SOGGETTI COINVOLTI</a:t>
                      </a:r>
                      <a:endParaRPr b="1" sz="1600"/>
                    </a:p>
                  </a:txBody>
                  <a:tcPr marT="91425" marB="91425" marR="91425" marL="91425"/>
                </a:tc>
              </a:tr>
              <a:tr h="995300">
                <a:tc>
                  <a:txBody>
                    <a:bodyPr/>
                    <a:lstStyle/>
                    <a:p>
                      <a:pPr indent="0" lvl="0" marL="0" rtl="0" algn="l">
                        <a:spcBef>
                          <a:spcPts val="0"/>
                        </a:spcBef>
                        <a:spcAft>
                          <a:spcPts val="0"/>
                        </a:spcAft>
                        <a:buNone/>
                      </a:pPr>
                      <a:r>
                        <a:rPr lang="it" sz="1300"/>
                        <a:t> RETE NAZIONALE SCUOLE PUBBLICHE ALL’APERTO OUTDOR EDUCATION</a:t>
                      </a:r>
                      <a:endParaRPr sz="1300"/>
                    </a:p>
                  </a:txBody>
                  <a:tcPr marT="91425" marB="91425" marR="91425" marL="91425"/>
                </a:tc>
                <a:tc>
                  <a:txBody>
                    <a:bodyPr/>
                    <a:lstStyle/>
                    <a:p>
                      <a:pPr indent="0" lvl="0" marL="0" rtl="0" algn="l">
                        <a:spcBef>
                          <a:spcPts val="0"/>
                        </a:spcBef>
                        <a:spcAft>
                          <a:spcPts val="0"/>
                        </a:spcAft>
                        <a:buNone/>
                      </a:pPr>
                      <a:r>
                        <a:rPr lang="it" sz="1600"/>
                        <a:t>•Altre scuole </a:t>
                      </a:r>
                      <a:endParaRPr sz="1600"/>
                    </a:p>
                    <a:p>
                      <a:pPr indent="0" lvl="0" marL="0" rtl="0" algn="l">
                        <a:spcBef>
                          <a:spcPts val="0"/>
                        </a:spcBef>
                        <a:spcAft>
                          <a:spcPts val="0"/>
                        </a:spcAft>
                        <a:buNone/>
                      </a:pPr>
                      <a:r>
                        <a:rPr lang="it" sz="1600"/>
                        <a:t>•Università </a:t>
                      </a:r>
                      <a:endParaRPr sz="1600"/>
                    </a:p>
                    <a:p>
                      <a:pPr indent="0" lvl="0" marL="0" rtl="0" algn="l">
                        <a:spcBef>
                          <a:spcPts val="0"/>
                        </a:spcBef>
                        <a:spcAft>
                          <a:spcPts val="0"/>
                        </a:spcAft>
                        <a:buNone/>
                      </a:pPr>
                      <a:r>
                        <a:rPr lang="it" sz="1600"/>
                        <a:t>•Autonomie locali (Regione, Provincia, Comune, ecc.)</a:t>
                      </a:r>
                      <a:endParaRPr sz="1600"/>
                    </a:p>
                  </a:txBody>
                  <a:tcPr marT="91425" marB="91425" marR="91425" marL="91425"/>
                </a:tc>
              </a:tr>
              <a:tr h="1205350">
                <a:tc>
                  <a:txBody>
                    <a:bodyPr/>
                    <a:lstStyle/>
                    <a:p>
                      <a:pPr indent="0" lvl="0" marL="0" rtl="0" algn="l">
                        <a:spcBef>
                          <a:spcPts val="0"/>
                        </a:spcBef>
                        <a:spcAft>
                          <a:spcPts val="0"/>
                        </a:spcAft>
                        <a:buNone/>
                      </a:pPr>
                      <a:r>
                        <a:rPr lang="it" sz="1300"/>
                        <a:t>RETE SCUOLE - INS- LABORATORI DI ORIENTAMENTO</a:t>
                      </a:r>
                      <a:endParaRPr sz="1300"/>
                    </a:p>
                  </a:txBody>
                  <a:tcPr marT="91425" marB="91425" marR="91425" marL="91425"/>
                </a:tc>
                <a:tc>
                  <a:txBody>
                    <a:bodyPr/>
                    <a:lstStyle/>
                    <a:p>
                      <a:pPr indent="0" lvl="0" marL="0" rtl="0" algn="l">
                        <a:spcBef>
                          <a:spcPts val="0"/>
                        </a:spcBef>
                        <a:spcAft>
                          <a:spcPts val="0"/>
                        </a:spcAft>
                        <a:buNone/>
                      </a:pPr>
                      <a:r>
                        <a:rPr lang="it" sz="1600"/>
                        <a:t>•Enti di formazione accreditati Soggetti privati (banche, fondazioni, aziende private, ecc.) </a:t>
                      </a:r>
                      <a:endParaRPr sz="1600"/>
                    </a:p>
                    <a:p>
                      <a:pPr indent="0" lvl="0" marL="0" rtl="0" algn="l">
                        <a:spcBef>
                          <a:spcPts val="0"/>
                        </a:spcBef>
                        <a:spcAft>
                          <a:spcPts val="0"/>
                        </a:spcAft>
                        <a:buNone/>
                      </a:pPr>
                      <a:r>
                        <a:rPr lang="it" sz="1600"/>
                        <a:t>• Altre associazioni o cooperative ( culturali, di volontariato, di genitori, di categoria, religiose, ecc.)</a:t>
                      </a:r>
                      <a:endParaRPr sz="1600"/>
                    </a:p>
                  </a:txBody>
                  <a:tcPr marT="91425" marB="91425" marR="91425" marL="91425"/>
                </a:tc>
              </a:tr>
              <a:tr h="1205350">
                <a:tc>
                  <a:txBody>
                    <a:bodyPr/>
                    <a:lstStyle/>
                    <a:p>
                      <a:pPr indent="0" lvl="0" marL="0" rtl="0" algn="l">
                        <a:spcBef>
                          <a:spcPts val="0"/>
                        </a:spcBef>
                        <a:spcAft>
                          <a:spcPts val="0"/>
                        </a:spcAft>
                        <a:buNone/>
                      </a:pPr>
                      <a:r>
                        <a:rPr lang="it"/>
                        <a:t> CONVENZIONE MUSICASCUOLA- CORSI DI STRUMENTO</a:t>
                      </a:r>
                      <a:endParaRPr sz="1300"/>
                    </a:p>
                  </a:txBody>
                  <a:tcPr marT="91425" marB="91425" marR="91425" marL="91425"/>
                </a:tc>
                <a:tc>
                  <a:txBody>
                    <a:bodyPr/>
                    <a:lstStyle/>
                    <a:p>
                      <a:pPr indent="-330200" lvl="0" marL="457200" rtl="0" algn="l">
                        <a:spcBef>
                          <a:spcPts val="0"/>
                        </a:spcBef>
                        <a:spcAft>
                          <a:spcPts val="0"/>
                        </a:spcAft>
                        <a:buSzPts val="1600"/>
                        <a:buChar char="●"/>
                      </a:pPr>
                      <a:r>
                        <a:rPr lang="it" sz="1600"/>
                        <a:t>Altre scuole </a:t>
                      </a:r>
                      <a:endParaRPr sz="1600"/>
                    </a:p>
                    <a:p>
                      <a:pPr indent="-330200" lvl="0" marL="457200" rtl="0" algn="l">
                        <a:spcBef>
                          <a:spcPts val="0"/>
                        </a:spcBef>
                        <a:spcAft>
                          <a:spcPts val="0"/>
                        </a:spcAft>
                        <a:buSzPts val="1600"/>
                        <a:buChar char="●"/>
                      </a:pPr>
                      <a:r>
                        <a:rPr lang="it" sz="1600"/>
                        <a:t>Altre associazioni o cooperative ( culturali, di volontariato, di genitori, di categoria, religiose, ecc.)</a:t>
                      </a:r>
                      <a:endParaRPr sz="1600"/>
                    </a:p>
                    <a:p>
                      <a:pPr indent="0" lvl="0" marL="0" rtl="0" algn="l">
                        <a:spcBef>
                          <a:spcPts val="0"/>
                        </a:spcBef>
                        <a:spcAft>
                          <a:spcPts val="0"/>
                        </a:spcAft>
                        <a:buNone/>
                      </a:pPr>
                      <a:r>
                        <a:t/>
                      </a:r>
                      <a:endParaRPr sz="1600"/>
                    </a:p>
                  </a:txBody>
                  <a:tcPr marT="91425" marB="91425" marR="91425" marL="91425"/>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graphicFrame>
        <p:nvGraphicFramePr>
          <p:cNvPr id="519" name="Google Shape;519;p95"/>
          <p:cNvGraphicFramePr/>
          <p:nvPr/>
        </p:nvGraphicFramePr>
        <p:xfrm>
          <a:off x="199150" y="323850"/>
          <a:ext cx="3000000" cy="3000000"/>
        </p:xfrm>
        <a:graphic>
          <a:graphicData uri="http://schemas.openxmlformats.org/drawingml/2006/table">
            <a:tbl>
              <a:tblPr>
                <a:noFill/>
                <a:tableStyleId>{BA0F45AE-5AEF-42BB-B635-CA54F217A09A}</a:tableStyleId>
              </a:tblPr>
              <a:tblGrid>
                <a:gridCol w="4430125"/>
                <a:gridCol w="4430125"/>
              </a:tblGrid>
              <a:tr h="381000">
                <a:tc>
                  <a:txBody>
                    <a:bodyPr/>
                    <a:lstStyle/>
                    <a:p>
                      <a:pPr indent="0" lvl="0" marL="0" rtl="0" algn="l">
                        <a:spcBef>
                          <a:spcPts val="0"/>
                        </a:spcBef>
                        <a:spcAft>
                          <a:spcPts val="0"/>
                        </a:spcAft>
                        <a:buNone/>
                      </a:pPr>
                      <a:r>
                        <a:rPr lang="it" sz="1300"/>
                        <a:t>CONVENZIONE PER IL SERVIZIO DI INTEGRAZIONE E INCLUSIONE SCOLASTICA</a:t>
                      </a:r>
                      <a:endParaRPr sz="1300"/>
                    </a:p>
                  </a:txBody>
                  <a:tcPr marT="91425" marB="91425" marR="91425" marL="91425"/>
                </a:tc>
                <a:tc>
                  <a:txBody>
                    <a:bodyPr/>
                    <a:lstStyle/>
                    <a:p>
                      <a:pPr indent="0" lvl="0" marL="0" rtl="0" algn="l">
                        <a:spcBef>
                          <a:spcPts val="0"/>
                        </a:spcBef>
                        <a:spcAft>
                          <a:spcPts val="0"/>
                        </a:spcAft>
                        <a:buNone/>
                      </a:pPr>
                      <a:r>
                        <a:rPr lang="it"/>
                        <a:t>• </a:t>
                      </a:r>
                      <a:r>
                        <a:rPr lang="it"/>
                        <a:t>Altre associazioni o cooperative ( culturali, di volontariato, di genitori, di categoria, religiose, ecc.)  • Autonomie locali (Regione, Provincia, Comune, ecc.)</a:t>
                      </a:r>
                      <a:endParaRPr/>
                    </a:p>
                  </a:txBody>
                  <a:tcPr marT="91425" marB="91425" marR="91425" marL="91425"/>
                </a:tc>
              </a:tr>
              <a:tr h="381000">
                <a:tc>
                  <a:txBody>
                    <a:bodyPr/>
                    <a:lstStyle/>
                    <a:p>
                      <a:pPr indent="0" lvl="0" marL="0" rtl="0" algn="l">
                        <a:spcBef>
                          <a:spcPts val="0"/>
                        </a:spcBef>
                        <a:spcAft>
                          <a:spcPts val="0"/>
                        </a:spcAft>
                        <a:buNone/>
                      </a:pPr>
                      <a:r>
                        <a:rPr lang="it" sz="1300"/>
                        <a:t>PROTOCOLLO NOMISMA- PREVENZIONE ALL’USO DI STUPEFACENTI</a:t>
                      </a:r>
                      <a:endParaRPr sz="1300"/>
                    </a:p>
                  </a:txBody>
                  <a:tcPr marT="91425" marB="91425" marR="91425" marL="91425"/>
                </a:tc>
                <a:tc>
                  <a:txBody>
                    <a:bodyPr/>
                    <a:lstStyle/>
                    <a:p>
                      <a:pPr indent="0" lvl="0" marL="0" rtl="0" algn="l">
                        <a:spcBef>
                          <a:spcPts val="0"/>
                        </a:spcBef>
                        <a:spcAft>
                          <a:spcPts val="0"/>
                        </a:spcAft>
                        <a:buNone/>
                      </a:pPr>
                      <a:r>
                        <a:rPr lang="it"/>
                        <a:t>•</a:t>
                      </a:r>
                      <a:r>
                        <a:rPr lang="it"/>
                        <a:t>Altre scuole •Autonomie locali (Regione, Provincia, Comune, ecc.) • ASL </a:t>
                      </a:r>
                      <a:endParaRPr/>
                    </a:p>
                  </a:txBody>
                  <a:tcPr marT="91425" marB="91425" marR="91425" marL="91425"/>
                </a:tc>
              </a:tr>
              <a:tr h="381000">
                <a:tc>
                  <a:txBody>
                    <a:bodyPr/>
                    <a:lstStyle/>
                    <a:p>
                      <a:pPr indent="0" lvl="0" marL="0" rtl="0" algn="l">
                        <a:spcBef>
                          <a:spcPts val="0"/>
                        </a:spcBef>
                        <a:spcAft>
                          <a:spcPts val="0"/>
                        </a:spcAft>
                        <a:buNone/>
                      </a:pPr>
                      <a:r>
                        <a:rPr lang="it" sz="1300"/>
                        <a:t>COLLABORAZIONE CON ANQUAP AL PROGETTO “ LE FUNZIONI DELLE ISTITUZIONI SCOLASTICHE</a:t>
                      </a:r>
                      <a:endParaRPr sz="13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a:t>• Altre scuole </a:t>
                      </a:r>
                      <a:endParaRPr/>
                    </a:p>
                    <a:p>
                      <a:pPr indent="0" lvl="0" marL="0" rtl="0" algn="l">
                        <a:spcBef>
                          <a:spcPts val="0"/>
                        </a:spcBef>
                        <a:spcAft>
                          <a:spcPts val="0"/>
                        </a:spcAft>
                        <a:buNone/>
                      </a:pPr>
                      <a:r>
                        <a:rPr i="1" lang="it"/>
                        <a:t>• </a:t>
                      </a:r>
                      <a:r>
                        <a:rPr lang="it"/>
                        <a:t>Associazioni delle imprese, di categoria professionale, </a:t>
                      </a:r>
                      <a:r>
                        <a:rPr i="1" lang="it"/>
                        <a:t>•</a:t>
                      </a:r>
                      <a:r>
                        <a:rPr lang="it"/>
                        <a:t>organizzazioni sindacali </a:t>
                      </a:r>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it" sz="1300"/>
                        <a:t> CONVENZIONE PER IL SERVIZIO DI REFEZIONE SCOLASTICA</a:t>
                      </a:r>
                      <a:endParaRPr sz="1300"/>
                    </a:p>
                    <a:p>
                      <a:pPr indent="0" lvl="0" marL="0" rtl="0" algn="l">
                        <a:spcBef>
                          <a:spcPts val="0"/>
                        </a:spcBef>
                        <a:spcAft>
                          <a:spcPts val="0"/>
                        </a:spcAft>
                        <a:buNone/>
                      </a:pPr>
                      <a:r>
                        <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a:t>• Altre scuole Soggetti privati (banche, </a:t>
                      </a:r>
                      <a:endParaRPr/>
                    </a:p>
                    <a:p>
                      <a:pPr indent="0" lvl="0" marL="0" rtl="0" algn="l">
                        <a:spcBef>
                          <a:spcPts val="0"/>
                        </a:spcBef>
                        <a:spcAft>
                          <a:spcPts val="0"/>
                        </a:spcAft>
                        <a:buNone/>
                      </a:pPr>
                      <a:r>
                        <a:rPr lang="it"/>
                        <a:t>• fondazioni, aziende private, ecc.)</a:t>
                      </a:r>
                      <a:endParaRPr/>
                    </a:p>
                    <a:p>
                      <a:pPr indent="0" lvl="0" marL="0" rtl="0" algn="l">
                        <a:spcBef>
                          <a:spcPts val="0"/>
                        </a:spcBef>
                        <a:spcAft>
                          <a:spcPts val="0"/>
                        </a:spcAft>
                        <a:buNone/>
                      </a:pPr>
                      <a:r>
                        <a:rPr lang="it"/>
                        <a:t> • Autonomie locali (Regione, Provincia, Comune, ecc.) • Altri soggetti</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it" sz="1300"/>
                        <a:t> I.C.E. INCUBATORE DI COMUNITA’ EDUCANTE - LABORATORI DI CONTRASTO ALLA DISPERSIONE SCOLASTICA, ORIENTAMENTO E RI_ORIENTAMENTOi</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a:t>• Altre scuole Altre associazioni o cooperative ( culturali, di volontariato, di genitori, di categoria, religiose, ecc.) • • Autonomie locali (Regione, Provincia, Comune, ecc.) Associazioni delle imprese, di categoria professionale, organizzazioni sindacali</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3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1300"/>
                    </a:p>
                  </a:txBody>
                  <a:tcPr marT="91425" marB="91425" marR="91425" marL="91425">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graphicFrame>
        <p:nvGraphicFramePr>
          <p:cNvPr id="524" name="Google Shape;524;p96"/>
          <p:cNvGraphicFramePr/>
          <p:nvPr/>
        </p:nvGraphicFramePr>
        <p:xfrm>
          <a:off x="313475" y="360200"/>
          <a:ext cx="3000000" cy="3000000"/>
        </p:xfrm>
        <a:graphic>
          <a:graphicData uri="http://schemas.openxmlformats.org/drawingml/2006/table">
            <a:tbl>
              <a:tblPr>
                <a:noFill/>
                <a:tableStyleId>{BA0F45AE-5AEF-42BB-B635-CA54F217A09A}</a:tableStyleId>
              </a:tblPr>
              <a:tblGrid>
                <a:gridCol w="3617025"/>
                <a:gridCol w="4747100"/>
              </a:tblGrid>
              <a:tr h="1470225">
                <a:tc>
                  <a:txBody>
                    <a:bodyPr/>
                    <a:lstStyle/>
                    <a:p>
                      <a:pPr indent="0" lvl="0" marL="0" rtl="0" algn="l">
                        <a:spcBef>
                          <a:spcPts val="0"/>
                        </a:spcBef>
                        <a:spcAft>
                          <a:spcPts val="0"/>
                        </a:spcAft>
                        <a:buNone/>
                      </a:pPr>
                      <a:r>
                        <a:rPr lang="it" sz="1300"/>
                        <a:t>CANTIERI COMUNI-LABORATORI DI INTEGRAZIONE</a:t>
                      </a:r>
                      <a:endParaRPr sz="1300"/>
                    </a:p>
                  </a:txBody>
                  <a:tcPr marT="91425" marB="91425" marR="91425" marL="91425"/>
                </a:tc>
                <a:tc>
                  <a:txBody>
                    <a:bodyPr/>
                    <a:lstStyle/>
                    <a:p>
                      <a:pPr indent="0" lvl="0" marL="0" rtl="0" algn="l">
                        <a:spcBef>
                          <a:spcPts val="0"/>
                        </a:spcBef>
                        <a:spcAft>
                          <a:spcPts val="0"/>
                        </a:spcAft>
                        <a:buNone/>
                      </a:pPr>
                      <a:r>
                        <a:rPr lang="it" sz="1500"/>
                        <a:t>• Altre scuole</a:t>
                      </a:r>
                      <a:endParaRPr sz="1500"/>
                    </a:p>
                    <a:p>
                      <a:pPr indent="0" lvl="0" marL="0" rtl="0" algn="l">
                        <a:spcBef>
                          <a:spcPts val="0"/>
                        </a:spcBef>
                        <a:spcAft>
                          <a:spcPts val="0"/>
                        </a:spcAft>
                        <a:buNone/>
                      </a:pPr>
                      <a:r>
                        <a:rPr lang="it" sz="1500"/>
                        <a:t> • Altre associazioni o cooperative ( culturali, di volontariato, di genitori, di categoria, religiose, ecc.)</a:t>
                      </a:r>
                      <a:endParaRPr sz="1500"/>
                    </a:p>
                    <a:p>
                      <a:pPr indent="0" lvl="0" marL="0" rtl="0" algn="l">
                        <a:spcBef>
                          <a:spcPts val="0"/>
                        </a:spcBef>
                        <a:spcAft>
                          <a:spcPts val="0"/>
                        </a:spcAft>
                        <a:buNone/>
                      </a:pPr>
                      <a:r>
                        <a:rPr lang="it" sz="1500"/>
                        <a:t>• Autonomie locali (Regione, Provincia, Comune, ecc.)</a:t>
                      </a:r>
                      <a:endParaRPr sz="1500"/>
                    </a:p>
                    <a:p>
                      <a:pPr indent="0" lvl="0" marL="0" rtl="0" algn="l">
                        <a:spcBef>
                          <a:spcPts val="0"/>
                        </a:spcBef>
                        <a:spcAft>
                          <a:spcPts val="0"/>
                        </a:spcAft>
                        <a:buNone/>
                      </a:pPr>
                      <a:r>
                        <a:rPr lang="it" sz="1500"/>
                        <a:t> • Associazioni delle imprese, di categoria professionale, •organizzazioni sindacali </a:t>
                      </a:r>
                      <a:endParaRPr sz="1500"/>
                    </a:p>
                  </a:txBody>
                  <a:tcPr marT="91425" marB="91425" marR="91425" marL="91425"/>
                </a:tc>
              </a:tr>
              <a:tr h="428500">
                <a:tc>
                  <a:txBody>
                    <a:bodyPr/>
                    <a:lstStyle/>
                    <a:p>
                      <a:pPr indent="0" lvl="0" marL="0" rtl="0" algn="l">
                        <a:spcBef>
                          <a:spcPts val="0"/>
                        </a:spcBef>
                        <a:spcAft>
                          <a:spcPts val="0"/>
                        </a:spcAft>
                        <a:buNone/>
                      </a:pPr>
                      <a:r>
                        <a:rPr lang="it" sz="1300"/>
                        <a:t>CONVENZIONE UNIVERSITÀ DI BOLOGNA PER ACCOGLIENZA TIROCINANTI </a:t>
                      </a:r>
                      <a:endParaRPr sz="1300"/>
                    </a:p>
                  </a:txBody>
                  <a:tcPr marT="91425" marB="91425" marR="91425" marL="91425"/>
                </a:tc>
                <a:tc>
                  <a:txBody>
                    <a:bodyPr/>
                    <a:lstStyle/>
                    <a:p>
                      <a:pPr indent="0" lvl="0" marL="0" rtl="0" algn="l">
                        <a:spcBef>
                          <a:spcPts val="0"/>
                        </a:spcBef>
                        <a:spcAft>
                          <a:spcPts val="0"/>
                        </a:spcAft>
                        <a:buNone/>
                      </a:pPr>
                      <a:r>
                        <a:rPr lang="it" sz="1500"/>
                        <a:t>•Università</a:t>
                      </a:r>
                      <a:endParaRPr sz="1500"/>
                    </a:p>
                  </a:txBody>
                  <a:tcPr marT="91425" marB="91425" marR="91425" marL="91425"/>
                </a:tc>
              </a:tr>
              <a:tr h="542550">
                <a:tc>
                  <a:txBody>
                    <a:bodyPr/>
                    <a:lstStyle/>
                    <a:p>
                      <a:pPr indent="0" lvl="0" marL="0" rtl="0" algn="l">
                        <a:spcBef>
                          <a:spcPts val="0"/>
                        </a:spcBef>
                        <a:spcAft>
                          <a:spcPts val="0"/>
                        </a:spcAft>
                        <a:buNone/>
                      </a:pPr>
                      <a:r>
                        <a:rPr lang="it" sz="1300"/>
                        <a:t> CONVENZIONE ACCADEMIA BELLE ARTI PER ACCOGLIENZA TIROCINANTI</a:t>
                      </a:r>
                      <a:endParaRPr sz="13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sz="1500"/>
                        <a:t>•Università</a:t>
                      </a:r>
                      <a:endParaRPr sz="1500"/>
                    </a:p>
                    <a:p>
                      <a:pPr indent="0" lvl="0" marL="0" rtl="0" algn="l">
                        <a:spcBef>
                          <a:spcPts val="0"/>
                        </a:spcBef>
                        <a:spcAft>
                          <a:spcPts val="0"/>
                        </a:spcAft>
                        <a:buNone/>
                      </a:pPr>
                      <a:r>
                        <a:t/>
                      </a:r>
                      <a:endParaRPr sz="1500"/>
                    </a:p>
                  </a:txBody>
                  <a:tcPr marT="91425" marB="91425" marR="91425" marL="91425">
                    <a:lnB cap="flat" cmpd="sng" w="9525">
                      <a:solidFill>
                        <a:srgbClr val="9E9E9E"/>
                      </a:solidFill>
                      <a:prstDash val="solid"/>
                      <a:round/>
                      <a:headEnd len="sm" w="sm" type="none"/>
                      <a:tailEnd len="sm" w="sm" type="none"/>
                    </a:lnB>
                  </a:tcPr>
                </a:tc>
              </a:tr>
              <a:tr h="973150">
                <a:tc>
                  <a:txBody>
                    <a:bodyPr/>
                    <a:lstStyle/>
                    <a:p>
                      <a:pPr indent="0" lvl="0" marL="0" rtl="0" algn="l">
                        <a:spcBef>
                          <a:spcPts val="0"/>
                        </a:spcBef>
                        <a:spcAft>
                          <a:spcPts val="0"/>
                        </a:spcAft>
                        <a:buNone/>
                      </a:pPr>
                      <a:r>
                        <a:rPr lang="it"/>
                        <a:t>ACCORDO DI RETE IL MONDO DEL NAVILE- GESTIONE ISCRIZIONI ALUNNI NEOARRIVATI NEL QUARTIERE </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it" sz="1500"/>
                        <a:t>• Altre scuole •Altre associazioni o cooperative ( culturali, di volontariato, di genitori, di categoria, religiose, ecc.) </a:t>
                      </a:r>
                      <a:endParaRPr sz="1500"/>
                    </a:p>
                    <a:p>
                      <a:pPr indent="0" lvl="0" marL="0" rtl="0" algn="l">
                        <a:spcBef>
                          <a:spcPts val="0"/>
                        </a:spcBef>
                        <a:spcAft>
                          <a:spcPts val="0"/>
                        </a:spcAft>
                        <a:buNone/>
                      </a:pPr>
                      <a:r>
                        <a:rPr lang="it" sz="1500"/>
                        <a:t>• Autonomie locali (Regione, Provincia, Comune, ecc.)</a:t>
                      </a:r>
                      <a:endParaRPr sz="15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graphicFrame>
        <p:nvGraphicFramePr>
          <p:cNvPr id="529" name="Google Shape;529;p97"/>
          <p:cNvGraphicFramePr/>
          <p:nvPr/>
        </p:nvGraphicFramePr>
        <p:xfrm>
          <a:off x="245975" y="149925"/>
          <a:ext cx="3000000" cy="3000000"/>
        </p:xfrm>
        <a:graphic>
          <a:graphicData uri="http://schemas.openxmlformats.org/drawingml/2006/table">
            <a:tbl>
              <a:tblPr>
                <a:noFill/>
                <a:tableStyleId>{BA0F45AE-5AEF-42BB-B635-CA54F217A09A}</a:tableStyleId>
              </a:tblPr>
              <a:tblGrid>
                <a:gridCol w="3968400"/>
                <a:gridCol w="4690225"/>
              </a:tblGrid>
              <a:tr h="916325">
                <a:tc>
                  <a:txBody>
                    <a:bodyPr/>
                    <a:lstStyle/>
                    <a:p>
                      <a:pPr indent="0" lvl="0" marL="0" rtl="0" algn="l">
                        <a:spcBef>
                          <a:spcPts val="0"/>
                        </a:spcBef>
                        <a:spcAft>
                          <a:spcPts val="0"/>
                        </a:spcAft>
                        <a:buNone/>
                      </a:pPr>
                      <a:r>
                        <a:rPr lang="it"/>
                        <a:t>RETE PROGETTO LOGOS- PREVENZIONE AI DISTURBI DEL LINGUAGGIO NELLA SCUOLA DELL'INFANZIA</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scuole </a:t>
                      </a:r>
                      <a:endParaRPr sz="1500"/>
                    </a:p>
                    <a:p>
                      <a:pPr indent="-323850" lvl="0" marL="457200" rtl="0" algn="l">
                        <a:spcBef>
                          <a:spcPts val="0"/>
                        </a:spcBef>
                        <a:spcAft>
                          <a:spcPts val="0"/>
                        </a:spcAft>
                        <a:buSzPts val="1500"/>
                        <a:buChar char="●"/>
                      </a:pPr>
                      <a:r>
                        <a:rPr lang="it" sz="1500"/>
                        <a:t>Autonomie locali (Regione, Provincia, Comune, ecc.) </a:t>
                      </a:r>
                      <a:endParaRPr sz="1500"/>
                    </a:p>
                  </a:txBody>
                  <a:tcPr marT="91425" marB="91425" marR="91425" marL="91425"/>
                </a:tc>
              </a:tr>
              <a:tr h="1639775">
                <a:tc>
                  <a:txBody>
                    <a:bodyPr/>
                    <a:lstStyle/>
                    <a:p>
                      <a:pPr indent="0" lvl="0" marL="0" rtl="0" algn="l">
                        <a:spcBef>
                          <a:spcPts val="0"/>
                        </a:spcBef>
                        <a:spcAft>
                          <a:spcPts val="0"/>
                        </a:spcAft>
                        <a:buNone/>
                      </a:pPr>
                      <a:r>
                        <a:rPr lang="it"/>
                        <a:t>RETE PROGETTO AGIO- PREVENZIONE PSICO-MOTORIA NELLA SCUOLA DELL'INFANZIA</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scuole</a:t>
                      </a:r>
                      <a:endParaRPr sz="1500"/>
                    </a:p>
                    <a:p>
                      <a:pPr indent="-323850" lvl="0" marL="457200" rtl="0" algn="l">
                        <a:spcBef>
                          <a:spcPts val="0"/>
                        </a:spcBef>
                        <a:spcAft>
                          <a:spcPts val="0"/>
                        </a:spcAft>
                        <a:buSzPts val="1500"/>
                        <a:buChar char="●"/>
                      </a:pPr>
                      <a:r>
                        <a:rPr lang="it" sz="1500"/>
                        <a:t>Altre associazioni o cooperative ( culturali, di volontariato, di genitori, di categoria, religiose, ecc.) </a:t>
                      </a:r>
                      <a:endParaRPr sz="1500"/>
                    </a:p>
                    <a:p>
                      <a:pPr indent="-323850" lvl="0" marL="457200" rtl="0" algn="l">
                        <a:spcBef>
                          <a:spcPts val="0"/>
                        </a:spcBef>
                        <a:spcAft>
                          <a:spcPts val="0"/>
                        </a:spcAft>
                        <a:buSzPts val="1500"/>
                        <a:buChar char="●"/>
                      </a:pPr>
                      <a:r>
                        <a:rPr lang="it" sz="1500"/>
                        <a:t>Autonomie locali (Regione, Provincia, Comune, ecc.)</a:t>
                      </a:r>
                      <a:endParaRPr sz="1500"/>
                    </a:p>
                  </a:txBody>
                  <a:tcPr marT="91425" marB="91425" marR="91425" marL="91425"/>
                </a:tc>
              </a:tr>
              <a:tr h="1398625">
                <a:tc>
                  <a:txBody>
                    <a:bodyPr/>
                    <a:lstStyle/>
                    <a:p>
                      <a:pPr indent="0" lvl="0" marL="0" rtl="0" algn="l">
                        <a:spcBef>
                          <a:spcPts val="0"/>
                        </a:spcBef>
                        <a:spcAft>
                          <a:spcPts val="0"/>
                        </a:spcAft>
                        <a:buNone/>
                      </a:pPr>
                      <a:r>
                        <a:rPr lang="it"/>
                        <a:t>COORDINAMENTO PEDAGOGICO NELLA SCUOLA DELL'INFANZIA</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scuole Altre associazioni o cooperative ( culturali, di volontariato, di genitori, di categoria, religiose, ecc.) </a:t>
                      </a:r>
                      <a:endParaRPr sz="1500"/>
                    </a:p>
                    <a:p>
                      <a:pPr indent="-323850" lvl="0" marL="457200" rtl="0" algn="l">
                        <a:spcBef>
                          <a:spcPts val="0"/>
                        </a:spcBef>
                        <a:spcAft>
                          <a:spcPts val="0"/>
                        </a:spcAft>
                        <a:buSzPts val="1500"/>
                        <a:buChar char="●"/>
                      </a:pPr>
                      <a:r>
                        <a:rPr lang="it" sz="1500"/>
                        <a:t>Autonomie locali (Regione, Provincia, Comune, ecc.)</a:t>
                      </a:r>
                      <a:endParaRPr sz="1500"/>
                    </a:p>
                  </a:txBody>
                  <a:tcPr marT="91425" marB="91425" marR="91425" marL="91425"/>
                </a:tc>
              </a:tr>
              <a:tr h="916325">
                <a:tc>
                  <a:txBody>
                    <a:bodyPr/>
                    <a:lstStyle/>
                    <a:p>
                      <a:pPr indent="0" lvl="0" marL="0" rtl="0" algn="l">
                        <a:spcBef>
                          <a:spcPts val="0"/>
                        </a:spcBef>
                        <a:spcAft>
                          <a:spcPts val="0"/>
                        </a:spcAft>
                        <a:buNone/>
                      </a:pPr>
                      <a:r>
                        <a:rPr lang="it"/>
                        <a:t>CONVENZIONE CON ALLIANCE FRANCAISE</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associazioni o cooperative ( culturali, di volontariato, di genitori, di categoria, religiose, ecc.)</a:t>
                      </a:r>
                      <a:endParaRPr sz="1500"/>
                    </a:p>
                  </a:txBody>
                  <a:tcPr marT="91425" marB="91425" marR="91425" marL="91425"/>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graphicFrame>
        <p:nvGraphicFramePr>
          <p:cNvPr id="534" name="Google Shape;534;p98"/>
          <p:cNvGraphicFramePr/>
          <p:nvPr/>
        </p:nvGraphicFramePr>
        <p:xfrm>
          <a:off x="357850" y="435260"/>
          <a:ext cx="3000000" cy="3000000"/>
        </p:xfrm>
        <a:graphic>
          <a:graphicData uri="http://schemas.openxmlformats.org/drawingml/2006/table">
            <a:tbl>
              <a:tblPr>
                <a:noFill/>
                <a:tableStyleId>{BA0F45AE-5AEF-42BB-B635-CA54F217A09A}</a:tableStyleId>
              </a:tblPr>
              <a:tblGrid>
                <a:gridCol w="4155675"/>
                <a:gridCol w="4155675"/>
              </a:tblGrid>
              <a:tr h="1501900">
                <a:tc>
                  <a:txBody>
                    <a:bodyPr/>
                    <a:lstStyle/>
                    <a:p>
                      <a:pPr indent="0" lvl="0" marL="0" rtl="0" algn="l">
                        <a:spcBef>
                          <a:spcPts val="0"/>
                        </a:spcBef>
                        <a:spcAft>
                          <a:spcPts val="0"/>
                        </a:spcAft>
                        <a:buNone/>
                      </a:pPr>
                      <a:r>
                        <a:rPr lang="it"/>
                        <a:t>FABBRICA FEDERZONI- LABORATORI DI SPORT, MUSICA, TEATRO ...NELLA SCUOLA PRIMARIA PER IL CONTRASTO AL DISAGIO</a:t>
                      </a:r>
                      <a:endParaRPr/>
                    </a:p>
                  </a:txBody>
                  <a:tcPr marT="91425" marB="91425" marR="91425" marL="91425"/>
                </a:tc>
                <a:tc>
                  <a:txBody>
                    <a:bodyPr/>
                    <a:lstStyle/>
                    <a:p>
                      <a:pPr indent="-323850" lvl="0" marL="457200" rtl="0" algn="l">
                        <a:spcBef>
                          <a:spcPts val="0"/>
                        </a:spcBef>
                        <a:spcAft>
                          <a:spcPts val="0"/>
                        </a:spcAft>
                        <a:buSzPts val="1500"/>
                        <a:buChar char="●"/>
                      </a:pPr>
                      <a:r>
                        <a:rPr lang="it" sz="1500"/>
                        <a:t>Università Soggetti privati (banche, fonadazioni, aziende private, ecc.)  </a:t>
                      </a:r>
                      <a:endParaRPr sz="1500"/>
                    </a:p>
                    <a:p>
                      <a:pPr indent="-323850" lvl="0" marL="457200" rtl="0" algn="l">
                        <a:spcBef>
                          <a:spcPts val="0"/>
                        </a:spcBef>
                        <a:spcAft>
                          <a:spcPts val="0"/>
                        </a:spcAft>
                        <a:buSzPts val="1500"/>
                        <a:buChar char="●"/>
                      </a:pPr>
                      <a:r>
                        <a:rPr lang="it" sz="1500"/>
                        <a:t>Associazioni sportive Altre associazioni o cooperative ( culturali, di volontariato, di genitori, di categoria, religiose, ecc.) </a:t>
                      </a:r>
                      <a:endParaRPr sz="1500"/>
                    </a:p>
                    <a:p>
                      <a:pPr indent="-323850" lvl="0" marL="457200" rtl="0" algn="l">
                        <a:spcBef>
                          <a:spcPts val="0"/>
                        </a:spcBef>
                        <a:spcAft>
                          <a:spcPts val="0"/>
                        </a:spcAft>
                        <a:buSzPts val="1500"/>
                        <a:buChar char="●"/>
                      </a:pPr>
                      <a:r>
                        <a:rPr lang="it" sz="1500"/>
                        <a:t>Autonomie locali (Regione, Provincia, Comune, ecc.)</a:t>
                      </a:r>
                      <a:endParaRPr sz="1500"/>
                    </a:p>
                    <a:p>
                      <a:pPr indent="-323850" lvl="0" marL="457200" rtl="0" algn="l">
                        <a:spcBef>
                          <a:spcPts val="0"/>
                        </a:spcBef>
                        <a:spcAft>
                          <a:spcPts val="0"/>
                        </a:spcAft>
                        <a:buSzPts val="1500"/>
                        <a:buChar char="●"/>
                      </a:pPr>
                      <a:r>
                        <a:rPr lang="it" sz="1500"/>
                        <a:t>Associazioni delle imprese, di categoria professionale, organizzazioni sindacali</a:t>
                      </a:r>
                      <a:endParaRPr sz="1500"/>
                    </a:p>
                  </a:txBody>
                  <a:tcPr marT="91425" marB="91425" marR="91425" marL="91425"/>
                </a:tc>
              </a:tr>
              <a:tr h="590150">
                <a:tc>
                  <a:txBody>
                    <a:bodyPr/>
                    <a:lstStyle/>
                    <a:p>
                      <a:pPr indent="0" lvl="0" marL="0" rtl="0" algn="l">
                        <a:spcBef>
                          <a:spcPts val="0"/>
                        </a:spcBef>
                        <a:spcAft>
                          <a:spcPts val="0"/>
                        </a:spcAft>
                        <a:buNone/>
                      </a:pPr>
                      <a:r>
                        <a:rPr lang="it"/>
                        <a:t>RETE PER IL CONFERIMENTO DI SUPPLENZE</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scuole </a:t>
                      </a:r>
                      <a:endParaRPr sz="1500"/>
                    </a:p>
                    <a:p>
                      <a:pPr indent="-323850" lvl="0" marL="457200" rtl="0" algn="l">
                        <a:spcBef>
                          <a:spcPts val="0"/>
                        </a:spcBef>
                        <a:spcAft>
                          <a:spcPts val="0"/>
                        </a:spcAft>
                        <a:buSzPts val="1500"/>
                        <a:buChar char="●"/>
                      </a:pPr>
                      <a:r>
                        <a:rPr lang="it" sz="1500"/>
                        <a:t>Altri soggetti</a:t>
                      </a:r>
                      <a:endParaRPr sz="1500"/>
                    </a:p>
                  </a:txBody>
                  <a:tcPr marT="91425" marB="91425" marR="91425" marL="91425"/>
                </a:tc>
              </a:tr>
              <a:tr h="567500">
                <a:tc>
                  <a:txBody>
                    <a:bodyPr/>
                    <a:lstStyle/>
                    <a:p>
                      <a:pPr indent="0" lvl="0" marL="0" rtl="0" algn="l">
                        <a:spcBef>
                          <a:spcPts val="0"/>
                        </a:spcBef>
                        <a:spcAft>
                          <a:spcPts val="0"/>
                        </a:spcAft>
                        <a:buNone/>
                      </a:pPr>
                      <a:r>
                        <a:rPr lang="it"/>
                        <a:t>ASABO-ASSOCIAZIONE SCUOLE AUTONOME DELLA PROVINCIA DI BOLOGNA</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scuole </a:t>
                      </a:r>
                      <a:endParaRPr sz="1500"/>
                    </a:p>
                    <a:p>
                      <a:pPr indent="-323850" lvl="0" marL="457200" rtl="0" algn="l">
                        <a:spcBef>
                          <a:spcPts val="0"/>
                        </a:spcBef>
                        <a:spcAft>
                          <a:spcPts val="0"/>
                        </a:spcAft>
                        <a:buSzPts val="1500"/>
                        <a:buChar char="●"/>
                      </a:pPr>
                      <a:r>
                        <a:rPr lang="it" sz="1500"/>
                        <a:t>Altri soggetti</a:t>
                      </a:r>
                      <a:endParaRPr sz="1500"/>
                    </a:p>
                  </a:txBody>
                  <a:tcPr marT="91425" marB="91425" marR="91425" marL="91425"/>
                </a:tc>
              </a:tr>
              <a:tr h="889500">
                <a:tc>
                  <a:txBody>
                    <a:bodyPr/>
                    <a:lstStyle/>
                    <a:p>
                      <a:pPr indent="0" lvl="0" marL="0" rtl="0" algn="l">
                        <a:spcBef>
                          <a:spcPts val="0"/>
                        </a:spcBef>
                        <a:spcAft>
                          <a:spcPts val="0"/>
                        </a:spcAft>
                        <a:buNone/>
                      </a:pPr>
                      <a:r>
                        <a:rPr lang="it"/>
                        <a:t>COLLABORAZIONE CON CENTRO SOCIALE RICREATIVO CULTURA A.MONTANARI PER PERCORSO "IMMAGINI DELLA MEMORIA"</a:t>
                      </a:r>
                      <a:endParaRPr/>
                    </a:p>
                  </a:txBody>
                  <a:tcPr marT="91425" marB="91425" marR="91425" marL="91425"/>
                </a:tc>
                <a:tc>
                  <a:txBody>
                    <a:bodyPr/>
                    <a:lstStyle/>
                    <a:p>
                      <a:pPr indent="-323850" lvl="0" marL="457200" rtl="0" algn="l">
                        <a:spcBef>
                          <a:spcPts val="0"/>
                        </a:spcBef>
                        <a:spcAft>
                          <a:spcPts val="0"/>
                        </a:spcAft>
                        <a:buSzPts val="1500"/>
                        <a:buChar char="●"/>
                      </a:pPr>
                      <a:r>
                        <a:rPr lang="it" sz="1500"/>
                        <a:t>Autonomie locali (Regione, Provincia, Comune, ecc.)</a:t>
                      </a:r>
                      <a:endParaRPr sz="1500"/>
                    </a:p>
                  </a:txBody>
                  <a:tcPr marT="91425" marB="91425" marR="91425" marL="91425"/>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graphicFrame>
        <p:nvGraphicFramePr>
          <p:cNvPr id="539" name="Google Shape;539;p99"/>
          <p:cNvGraphicFramePr/>
          <p:nvPr/>
        </p:nvGraphicFramePr>
        <p:xfrm>
          <a:off x="260350" y="396225"/>
          <a:ext cx="3000000" cy="3000000"/>
        </p:xfrm>
        <a:graphic>
          <a:graphicData uri="http://schemas.openxmlformats.org/drawingml/2006/table">
            <a:tbl>
              <a:tblPr>
                <a:noFill/>
                <a:tableStyleId>{BA0F45AE-5AEF-42BB-B635-CA54F217A09A}</a:tableStyleId>
              </a:tblPr>
              <a:tblGrid>
                <a:gridCol w="4292150"/>
                <a:gridCol w="4292150"/>
              </a:tblGrid>
              <a:tr h="1255250">
                <a:tc>
                  <a:txBody>
                    <a:bodyPr/>
                    <a:lstStyle/>
                    <a:p>
                      <a:pPr indent="0" lvl="0" marL="0" rtl="0" algn="l">
                        <a:spcBef>
                          <a:spcPts val="0"/>
                        </a:spcBef>
                        <a:spcAft>
                          <a:spcPts val="0"/>
                        </a:spcAft>
                        <a:buNone/>
                      </a:pPr>
                      <a:r>
                        <a:rPr lang="it"/>
                        <a:t> TEATRO TESTONI-LA BARACCA</a:t>
                      </a:r>
                      <a:endParaRPr/>
                    </a:p>
                  </a:txBody>
                  <a:tcPr marT="91425" marB="91425" marR="91425" marL="91425"/>
                </a:tc>
                <a:tc>
                  <a:txBody>
                    <a:bodyPr/>
                    <a:lstStyle/>
                    <a:p>
                      <a:pPr indent="-330200" lvl="0" marL="457200" rtl="0" algn="l">
                        <a:spcBef>
                          <a:spcPts val="0"/>
                        </a:spcBef>
                        <a:spcAft>
                          <a:spcPts val="0"/>
                        </a:spcAft>
                        <a:buSzPts val="1600"/>
                        <a:buChar char="●"/>
                      </a:pPr>
                      <a:r>
                        <a:rPr lang="it" sz="1600"/>
                        <a:t>Altre scuole Altre associazioni o cooperative ( culturali, di volontariato, di genitori, di categoria, religiose, ecc.) </a:t>
                      </a:r>
                      <a:endParaRPr sz="1600"/>
                    </a:p>
                    <a:p>
                      <a:pPr indent="-330200" lvl="0" marL="457200" rtl="0" algn="l">
                        <a:spcBef>
                          <a:spcPts val="0"/>
                        </a:spcBef>
                        <a:spcAft>
                          <a:spcPts val="0"/>
                        </a:spcAft>
                        <a:buSzPts val="1600"/>
                        <a:buChar char="●"/>
                      </a:pPr>
                      <a:r>
                        <a:rPr lang="it" sz="1600"/>
                        <a:t> Autonomie locali (Regione, Provincia, Comune, ecc.)</a:t>
                      </a:r>
                      <a:endParaRPr sz="1600"/>
                    </a:p>
                  </a:txBody>
                  <a:tcPr marT="91425" marB="91425" marR="91425" marL="91425"/>
                </a:tc>
              </a:tr>
              <a:tr h="575750">
                <a:tc>
                  <a:txBody>
                    <a:bodyPr/>
                    <a:lstStyle/>
                    <a:p>
                      <a:pPr indent="0" lvl="0" marL="0" rtl="0" algn="l">
                        <a:spcBef>
                          <a:spcPts val="0"/>
                        </a:spcBef>
                        <a:spcAft>
                          <a:spcPts val="0"/>
                        </a:spcAft>
                        <a:buNone/>
                      </a:pPr>
                      <a:r>
                        <a:rPr lang="it"/>
                        <a:t>COORDINAMENTO DSGA</a:t>
                      </a:r>
                      <a:endParaRPr/>
                    </a:p>
                  </a:txBody>
                  <a:tcPr marT="91425" marB="91425" marR="91425" marL="91425"/>
                </a:tc>
                <a:tc>
                  <a:txBody>
                    <a:bodyPr/>
                    <a:lstStyle/>
                    <a:p>
                      <a:pPr indent="-330200" lvl="0" marL="457200" rtl="0" algn="l">
                        <a:spcBef>
                          <a:spcPts val="0"/>
                        </a:spcBef>
                        <a:spcAft>
                          <a:spcPts val="0"/>
                        </a:spcAft>
                        <a:buSzPts val="1600"/>
                        <a:buChar char="●"/>
                      </a:pPr>
                      <a:r>
                        <a:rPr lang="it" sz="1600"/>
                        <a:t>Altre scuole</a:t>
                      </a:r>
                      <a:endParaRPr sz="1600"/>
                    </a:p>
                  </a:txBody>
                  <a:tcPr marT="91425" marB="91425" marR="91425" marL="91425"/>
                </a:tc>
              </a:tr>
              <a:tr h="859275">
                <a:tc>
                  <a:txBody>
                    <a:bodyPr/>
                    <a:lstStyle/>
                    <a:p>
                      <a:pPr indent="0" lvl="0" marL="0" rtl="0" algn="l">
                        <a:spcBef>
                          <a:spcPts val="0"/>
                        </a:spcBef>
                        <a:spcAft>
                          <a:spcPts val="0"/>
                        </a:spcAft>
                        <a:buNone/>
                      </a:pPr>
                      <a:r>
                        <a:rPr lang="it"/>
                        <a:t>RETE CON IL QUARTIERE NAVILE- PROGETTO DI SPORTELLO PSICOLOGICO "CRESCERE A SCUOLA"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330200" lvl="0" marL="457200" rtl="0" algn="l">
                        <a:spcBef>
                          <a:spcPts val="0"/>
                        </a:spcBef>
                        <a:spcAft>
                          <a:spcPts val="0"/>
                        </a:spcAft>
                        <a:buSzPts val="1600"/>
                        <a:buChar char="●"/>
                      </a:pPr>
                      <a:r>
                        <a:rPr lang="it" sz="1600"/>
                        <a:t>Altre scuole </a:t>
                      </a:r>
                      <a:endParaRPr sz="1600"/>
                    </a:p>
                    <a:p>
                      <a:pPr indent="-330200" lvl="0" marL="457200" rtl="0" algn="l">
                        <a:spcBef>
                          <a:spcPts val="0"/>
                        </a:spcBef>
                        <a:spcAft>
                          <a:spcPts val="0"/>
                        </a:spcAft>
                        <a:buSzPts val="1600"/>
                        <a:buChar char="●"/>
                      </a:pPr>
                      <a:r>
                        <a:rPr lang="it" sz="1600"/>
                        <a:t> Autonomie locali (Regione, Provincia, Comune, ecc.) </a:t>
                      </a:r>
                      <a:endParaRPr sz="1600"/>
                    </a:p>
                  </a:txBody>
                  <a:tcPr marT="91425" marB="91425" marR="91425" marL="91425">
                    <a:lnB cap="flat" cmpd="sng" w="9525">
                      <a:solidFill>
                        <a:srgbClr val="9E9E9E"/>
                      </a:solidFill>
                      <a:prstDash val="solid"/>
                      <a:round/>
                      <a:headEnd len="sm" w="sm" type="none"/>
                      <a:tailEnd len="sm" w="sm" type="none"/>
                    </a:lnB>
                  </a:tcPr>
                </a:tc>
              </a:tr>
              <a:tr h="559025">
                <a:tc>
                  <a:txBody>
                    <a:bodyPr/>
                    <a:lstStyle/>
                    <a:p>
                      <a:pPr indent="0" lvl="0" marL="0" rtl="0" algn="l">
                        <a:spcBef>
                          <a:spcPts val="0"/>
                        </a:spcBef>
                        <a:spcAft>
                          <a:spcPts val="0"/>
                        </a:spcAft>
                        <a:buNone/>
                      </a:pPr>
                      <a:r>
                        <a:rPr lang="it"/>
                        <a:t>CONVENZIONE PER STAGE/TIROCINIO DI FORMAZIONE E ORIENTAMENTO. SCUOLE SECONDARIE SECONDO GRADO(CRESCENTI- PACINOTTI,SIRANI, SABIN</a:t>
                      </a:r>
                      <a:r>
                        <a:rPr lang="it"/>
                        <a:t>).</a:t>
                      </a:r>
                      <a:endParaRPr/>
                    </a:p>
                    <a:p>
                      <a:pPr indent="0" lvl="0" marL="0" rtl="0" algn="l">
                        <a:spcBef>
                          <a:spcPts val="0"/>
                        </a:spcBef>
                        <a:spcAft>
                          <a:spcPts val="0"/>
                        </a:spcAft>
                        <a:buNone/>
                      </a:pPr>
                      <a:r>
                        <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30200" lvl="0" marL="457200" rtl="0" algn="l">
                        <a:spcBef>
                          <a:spcPts val="0"/>
                        </a:spcBef>
                        <a:spcAft>
                          <a:spcPts val="0"/>
                        </a:spcAft>
                        <a:buSzPts val="1600"/>
                        <a:buChar char="●"/>
                      </a:pPr>
                      <a:r>
                        <a:rPr lang="it" sz="1600"/>
                        <a:t>Altre scuole </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9025">
                <a:tc>
                  <a:txBody>
                    <a:bodyPr/>
                    <a:lstStyle/>
                    <a:p>
                      <a:pPr indent="0" lvl="0" marL="0" rtl="0" algn="l">
                        <a:spcBef>
                          <a:spcPts val="0"/>
                        </a:spcBef>
                        <a:spcAft>
                          <a:spcPts val="0"/>
                        </a:spcAft>
                        <a:buNone/>
                      </a:pPr>
                      <a:r>
                        <a:rPr lang="it"/>
                        <a:t>RETE CON AUSL DI BOLOGNA PER LABORATORI DI INTEGRAZIONE ALUNNI CERTIFICATI</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330200" lvl="0" marL="457200" rtl="0" algn="l">
                        <a:spcBef>
                          <a:spcPts val="0"/>
                        </a:spcBef>
                        <a:spcAft>
                          <a:spcPts val="0"/>
                        </a:spcAft>
                        <a:buSzPts val="1600"/>
                        <a:buChar char="●"/>
                      </a:pPr>
                      <a:r>
                        <a:rPr lang="it" sz="1600"/>
                        <a:t>    </a:t>
                      </a:r>
                      <a:r>
                        <a:rPr lang="it" sz="1600"/>
                        <a:t>ASL</a:t>
                      </a:r>
                      <a:endParaRPr sz="1600"/>
                    </a:p>
                  </a:txBody>
                  <a:tcPr marT="91425" marB="91425" marR="91425" marL="91425">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graphicFrame>
        <p:nvGraphicFramePr>
          <p:cNvPr id="544" name="Google Shape;544;p100"/>
          <p:cNvGraphicFramePr/>
          <p:nvPr/>
        </p:nvGraphicFramePr>
        <p:xfrm>
          <a:off x="377350" y="220775"/>
          <a:ext cx="3000000" cy="3000000"/>
        </p:xfrm>
        <a:graphic>
          <a:graphicData uri="http://schemas.openxmlformats.org/drawingml/2006/table">
            <a:tbl>
              <a:tblPr>
                <a:noFill/>
                <a:tableStyleId>{BA0F45AE-5AEF-42BB-B635-CA54F217A09A}</a:tableStyleId>
              </a:tblPr>
              <a:tblGrid>
                <a:gridCol w="4204400"/>
                <a:gridCol w="4204400"/>
              </a:tblGrid>
              <a:tr h="565400">
                <a:tc>
                  <a:txBody>
                    <a:bodyPr/>
                    <a:lstStyle/>
                    <a:p>
                      <a:pPr indent="0" lvl="0" marL="0" rtl="0" algn="l">
                        <a:spcBef>
                          <a:spcPts val="0"/>
                        </a:spcBef>
                        <a:spcAft>
                          <a:spcPts val="0"/>
                        </a:spcAft>
                        <a:buNone/>
                      </a:pPr>
                      <a:r>
                        <a:rPr lang="it"/>
                        <a:t>RETE CON AUSL PER IL SERVIZIO DI EDUCATORE ALL'ORIENTAMENTO</a:t>
                      </a:r>
                      <a:endParaRPr/>
                    </a:p>
                  </a:txBody>
                  <a:tcPr marT="91425" marB="91425" marR="91425" marL="91425"/>
                </a:tc>
                <a:tc>
                  <a:txBody>
                    <a:bodyPr/>
                    <a:lstStyle/>
                    <a:p>
                      <a:pPr indent="-323850" lvl="0" marL="457200" rtl="0" algn="l">
                        <a:spcBef>
                          <a:spcPts val="0"/>
                        </a:spcBef>
                        <a:spcAft>
                          <a:spcPts val="0"/>
                        </a:spcAft>
                        <a:buSzPts val="1500"/>
                        <a:buChar char="●"/>
                      </a:pPr>
                      <a:r>
                        <a:rPr lang="it" sz="1500"/>
                        <a:t>ASL</a:t>
                      </a:r>
                      <a:endParaRPr sz="1500"/>
                    </a:p>
                  </a:txBody>
                  <a:tcPr marT="91425" marB="91425" marR="91425" marL="91425"/>
                </a:tc>
              </a:tr>
              <a:tr h="1287875">
                <a:tc>
                  <a:txBody>
                    <a:bodyPr/>
                    <a:lstStyle/>
                    <a:p>
                      <a:pPr indent="0" lvl="0" marL="0" rtl="0" algn="l">
                        <a:spcBef>
                          <a:spcPts val="0"/>
                        </a:spcBef>
                        <a:spcAft>
                          <a:spcPts val="0"/>
                        </a:spcAft>
                        <a:buNone/>
                      </a:pPr>
                      <a:r>
                        <a:rPr lang="it"/>
                        <a:t> CIRCOLO SCACCHISTICO BOLOGNESE</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associazioni o cooperative ( culturali, di volontariato, di genitori, di categoria, religiose, ecc.)</a:t>
                      </a:r>
                      <a:endParaRPr sz="1500"/>
                    </a:p>
                  </a:txBody>
                  <a:tcPr marT="91425" marB="91425" marR="91425" marL="91425"/>
                </a:tc>
              </a:tr>
              <a:tr h="604650">
                <a:tc>
                  <a:txBody>
                    <a:bodyPr/>
                    <a:lstStyle/>
                    <a:p>
                      <a:pPr indent="0" lvl="0" marL="0" rtl="0" algn="l">
                        <a:spcBef>
                          <a:spcPts val="0"/>
                        </a:spcBef>
                        <a:spcAft>
                          <a:spcPts val="0"/>
                        </a:spcAft>
                        <a:buNone/>
                      </a:pPr>
                      <a:r>
                        <a:rPr lang="it"/>
                        <a:t>COLLABORAZIONE CON CENTRO RI.E.SCO. PER L'INTECULTURA</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scuole </a:t>
                      </a:r>
                      <a:endParaRPr sz="1500"/>
                    </a:p>
                    <a:p>
                      <a:pPr indent="-323850" lvl="0" marL="457200" rtl="0" algn="l">
                        <a:spcBef>
                          <a:spcPts val="0"/>
                        </a:spcBef>
                        <a:spcAft>
                          <a:spcPts val="0"/>
                        </a:spcAft>
                        <a:buSzPts val="1500"/>
                        <a:buChar char="●"/>
                      </a:pPr>
                      <a:r>
                        <a:rPr lang="it" sz="1500"/>
                        <a:t>Altre associazioni o cooperative ( culturali, di volontariato, di genitori, di categoria, religiose, ecc.) </a:t>
                      </a:r>
                      <a:endParaRPr sz="1500"/>
                    </a:p>
                    <a:p>
                      <a:pPr indent="-323850" lvl="0" marL="457200" rtl="0" algn="l">
                        <a:spcBef>
                          <a:spcPts val="0"/>
                        </a:spcBef>
                        <a:spcAft>
                          <a:spcPts val="0"/>
                        </a:spcAft>
                        <a:buSzPts val="1500"/>
                        <a:buChar char="●"/>
                      </a:pPr>
                      <a:r>
                        <a:rPr lang="it" sz="1500"/>
                        <a:t> Autonomie locali (Regione, Provincia, Comune, ecc.)</a:t>
                      </a:r>
                      <a:endParaRPr sz="1500"/>
                    </a:p>
                  </a:txBody>
                  <a:tcPr marT="91425" marB="91425" marR="91425" marL="91425"/>
                </a:tc>
              </a:tr>
              <a:tr h="604650">
                <a:tc>
                  <a:txBody>
                    <a:bodyPr/>
                    <a:lstStyle/>
                    <a:p>
                      <a:pPr indent="0" lvl="0" marL="0" rtl="0" algn="l">
                        <a:spcBef>
                          <a:spcPts val="0"/>
                        </a:spcBef>
                        <a:spcAft>
                          <a:spcPts val="0"/>
                        </a:spcAft>
                        <a:buNone/>
                      </a:pPr>
                      <a:r>
                        <a:rPr lang="it"/>
                        <a:t> RETE CON NETWORK OPERATIVO PER LO SVILUPPO DELLA CULTURA TECNICA</a:t>
                      </a:r>
                      <a:endParaRPr/>
                    </a:p>
                  </a:txBody>
                  <a:tcPr marT="91425" marB="91425" marR="91425" marL="91425"/>
                </a:tc>
                <a:tc>
                  <a:txBody>
                    <a:bodyPr/>
                    <a:lstStyle/>
                    <a:p>
                      <a:pPr indent="-323850" lvl="0" marL="457200" rtl="0" algn="l">
                        <a:spcBef>
                          <a:spcPts val="0"/>
                        </a:spcBef>
                        <a:spcAft>
                          <a:spcPts val="0"/>
                        </a:spcAft>
                        <a:buSzPts val="1500"/>
                        <a:buChar char="●"/>
                      </a:pPr>
                      <a:r>
                        <a:rPr lang="it" sz="1500"/>
                        <a:t> Altre scuole </a:t>
                      </a:r>
                      <a:endParaRPr sz="1500"/>
                    </a:p>
                    <a:p>
                      <a:pPr indent="-323850" lvl="0" marL="457200" rtl="0" algn="l">
                        <a:spcBef>
                          <a:spcPts val="0"/>
                        </a:spcBef>
                        <a:spcAft>
                          <a:spcPts val="0"/>
                        </a:spcAft>
                        <a:buSzPts val="1500"/>
                        <a:buChar char="●"/>
                      </a:pPr>
                      <a:r>
                        <a:rPr lang="it" sz="1500"/>
                        <a:t> Autonomie locali (Regione, Provincia, Comune, ecc.) </a:t>
                      </a:r>
                      <a:endParaRPr sz="1500"/>
                    </a:p>
                    <a:p>
                      <a:pPr indent="-323850" lvl="0" marL="457200" rtl="0" algn="l">
                        <a:spcBef>
                          <a:spcPts val="0"/>
                        </a:spcBef>
                        <a:spcAft>
                          <a:spcPts val="0"/>
                        </a:spcAft>
                        <a:buSzPts val="1500"/>
                        <a:buChar char="●"/>
                      </a:pPr>
                      <a:r>
                        <a:rPr lang="it" sz="1500"/>
                        <a:t>Associazioni delle imprese, di categoria professionale, organizzazioni sindacali </a:t>
                      </a:r>
                      <a:endParaRPr sz="1500"/>
                    </a:p>
                  </a:txBody>
                  <a:tcPr marT="91425" marB="91425" marR="91425" marL="91425"/>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graphicFrame>
        <p:nvGraphicFramePr>
          <p:cNvPr id="549" name="Google Shape;549;p101"/>
          <p:cNvGraphicFramePr/>
          <p:nvPr/>
        </p:nvGraphicFramePr>
        <p:xfrm>
          <a:off x="123875" y="133025"/>
          <a:ext cx="3000000" cy="3000000"/>
        </p:xfrm>
        <a:graphic>
          <a:graphicData uri="http://schemas.openxmlformats.org/drawingml/2006/table">
            <a:tbl>
              <a:tblPr>
                <a:noFill/>
                <a:tableStyleId>{BA0F45AE-5AEF-42BB-B635-CA54F217A09A}</a:tableStyleId>
              </a:tblPr>
              <a:tblGrid>
                <a:gridCol w="4360400"/>
                <a:gridCol w="4360400"/>
              </a:tblGrid>
              <a:tr h="2040500">
                <a:tc>
                  <a:txBody>
                    <a:bodyPr/>
                    <a:lstStyle/>
                    <a:p>
                      <a:pPr indent="0" lvl="0" marL="0" rtl="0" algn="l">
                        <a:spcBef>
                          <a:spcPts val="0"/>
                        </a:spcBef>
                        <a:spcAft>
                          <a:spcPts val="0"/>
                        </a:spcAft>
                        <a:buNone/>
                      </a:pPr>
                      <a:r>
                        <a:rPr lang="it"/>
                        <a:t> I.E.S. COMUNE DI BOLOGNA</a:t>
                      </a:r>
                      <a:endParaRPr/>
                    </a:p>
                  </a:txBody>
                  <a:tcPr marT="91425" marB="91425" marR="91425" marL="91425"/>
                </a:tc>
                <a:tc>
                  <a:txBody>
                    <a:bodyPr/>
                    <a:lstStyle/>
                    <a:p>
                      <a:pPr indent="-323850" lvl="0" marL="457200" rtl="0" algn="l">
                        <a:spcBef>
                          <a:spcPts val="0"/>
                        </a:spcBef>
                        <a:spcAft>
                          <a:spcPts val="0"/>
                        </a:spcAft>
                        <a:buSzPts val="1500"/>
                        <a:buChar char="●"/>
                      </a:pPr>
                      <a:r>
                        <a:rPr lang="it" sz="1500"/>
                        <a:t> Altre scuole Altre associazioni o cooperative ( culturali, di volontariato, di genitori, di categoria, religiose, ecc.) </a:t>
                      </a:r>
                      <a:endParaRPr sz="1500"/>
                    </a:p>
                    <a:p>
                      <a:pPr indent="-323850" lvl="0" marL="457200" rtl="0" algn="l">
                        <a:spcBef>
                          <a:spcPts val="0"/>
                        </a:spcBef>
                        <a:spcAft>
                          <a:spcPts val="0"/>
                        </a:spcAft>
                        <a:buSzPts val="1500"/>
                        <a:buChar char="●"/>
                      </a:pPr>
                      <a:r>
                        <a:rPr lang="it" sz="1500"/>
                        <a:t> Autonomie locali (Regione, Provincia, Comune, ecc.) </a:t>
                      </a:r>
                      <a:endParaRPr sz="1500"/>
                    </a:p>
                    <a:p>
                      <a:pPr indent="-323850" lvl="0" marL="457200" rtl="0" algn="l">
                        <a:spcBef>
                          <a:spcPts val="0"/>
                        </a:spcBef>
                        <a:spcAft>
                          <a:spcPts val="0"/>
                        </a:spcAft>
                        <a:buSzPts val="1500"/>
                        <a:buChar char="●"/>
                      </a:pPr>
                      <a:r>
                        <a:rPr lang="it" sz="1500"/>
                        <a:t>Associazioni delle imprese, di categoria professionale, organizzazioni sindacali</a:t>
                      </a:r>
                      <a:endParaRPr sz="1500"/>
                    </a:p>
                  </a:txBody>
                  <a:tcPr marT="91425" marB="91425" marR="91425" marL="91425"/>
                </a:tc>
              </a:tr>
              <a:tr h="1415475">
                <a:tc>
                  <a:txBody>
                    <a:bodyPr/>
                    <a:lstStyle/>
                    <a:p>
                      <a:pPr indent="0" lvl="0" marL="0" rtl="0" algn="l">
                        <a:spcBef>
                          <a:spcPts val="0"/>
                        </a:spcBef>
                        <a:spcAft>
                          <a:spcPts val="0"/>
                        </a:spcAft>
                        <a:buNone/>
                      </a:pPr>
                      <a:r>
                        <a:rPr lang="it"/>
                        <a:t> MEDIAZIONE LINGUISTICA</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scuole Altre associazioni o cooperative ( culturali, di volontariato, di genitori, di categoria, religiose, ecc.)</a:t>
                      </a:r>
                      <a:endParaRPr sz="1500"/>
                    </a:p>
                    <a:p>
                      <a:pPr indent="-323850" lvl="0" marL="457200" rtl="0" algn="l">
                        <a:spcBef>
                          <a:spcPts val="0"/>
                        </a:spcBef>
                        <a:spcAft>
                          <a:spcPts val="0"/>
                        </a:spcAft>
                        <a:buSzPts val="1500"/>
                        <a:buChar char="●"/>
                      </a:pPr>
                      <a:r>
                        <a:rPr lang="it" sz="1500"/>
                        <a:t> Autonomie locali (Regione, Provincia, Comune, ecc.)</a:t>
                      </a:r>
                      <a:endParaRPr sz="1500"/>
                    </a:p>
                  </a:txBody>
                  <a:tcPr marT="91425" marB="91425" marR="91425" marL="91425"/>
                </a:tc>
              </a:tr>
              <a:tr h="692400">
                <a:tc>
                  <a:txBody>
                    <a:bodyPr/>
                    <a:lstStyle/>
                    <a:p>
                      <a:pPr indent="0" lvl="0" marL="0" rtl="0" algn="l">
                        <a:spcBef>
                          <a:spcPts val="0"/>
                        </a:spcBef>
                        <a:spcAft>
                          <a:spcPts val="0"/>
                        </a:spcAft>
                        <a:buNone/>
                      </a:pPr>
                      <a:r>
                        <a:rPr lang="it"/>
                        <a:t> ACCORDO DI COLLABORAZIONE CON CNR PER LA NOTTE DEI GIOVANI RICERCATORI</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scuole </a:t>
                      </a:r>
                      <a:endParaRPr sz="1500"/>
                    </a:p>
                    <a:p>
                      <a:pPr indent="-323850" lvl="0" marL="457200" rtl="0" algn="l">
                        <a:spcBef>
                          <a:spcPts val="0"/>
                        </a:spcBef>
                        <a:spcAft>
                          <a:spcPts val="0"/>
                        </a:spcAft>
                        <a:buSzPts val="1500"/>
                        <a:buChar char="●"/>
                      </a:pPr>
                      <a:r>
                        <a:rPr lang="it" sz="1500"/>
                        <a:t> Enti di ricerca</a:t>
                      </a:r>
                      <a:endParaRPr sz="1500"/>
                    </a:p>
                  </a:txBody>
                  <a:tcPr marT="91425" marB="91425" marR="91425" marL="91425"/>
                </a:tc>
              </a:tr>
              <a:tr h="862100">
                <a:tc>
                  <a:txBody>
                    <a:bodyPr/>
                    <a:lstStyle/>
                    <a:p>
                      <a:pPr indent="0" lvl="0" marL="0" rtl="0" algn="l">
                        <a:spcBef>
                          <a:spcPts val="0"/>
                        </a:spcBef>
                        <a:spcAft>
                          <a:spcPts val="0"/>
                        </a:spcAft>
                        <a:buNone/>
                      </a:pPr>
                      <a:r>
                        <a:rPr lang="it"/>
                        <a:t> CANTIERI METICCI-INCONTRARIO LABORATORI DI INTEGRAZIONE PER GENITORI STRANIERI</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associazioni o cooperative ( culturali, di volontariato, di genitori, di categoria, religiose, ecc.) </a:t>
                      </a:r>
                      <a:endParaRPr sz="1500"/>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aphicFrame>
        <p:nvGraphicFramePr>
          <p:cNvPr id="114" name="Google Shape;114;p21"/>
          <p:cNvGraphicFramePr/>
          <p:nvPr/>
        </p:nvGraphicFramePr>
        <p:xfrm>
          <a:off x="482447" y="68706"/>
          <a:ext cx="3000000" cy="3000000"/>
        </p:xfrm>
        <a:graphic>
          <a:graphicData uri="http://schemas.openxmlformats.org/drawingml/2006/table">
            <a:tbl>
              <a:tblPr>
                <a:noFill/>
                <a:tableStyleId>{BA0F45AE-5AEF-42BB-B635-CA54F217A09A}</a:tableStyleId>
              </a:tblPr>
              <a:tblGrid>
                <a:gridCol w="3720700"/>
                <a:gridCol w="3720700"/>
              </a:tblGrid>
              <a:tr h="689675">
                <a:tc gridSpan="2">
                  <a:txBody>
                    <a:bodyPr/>
                    <a:lstStyle/>
                    <a:p>
                      <a:pPr indent="0" lvl="0" marL="0" rtl="0" algn="ctr">
                        <a:spcBef>
                          <a:spcPts val="0"/>
                        </a:spcBef>
                        <a:spcAft>
                          <a:spcPts val="0"/>
                        </a:spcAft>
                        <a:buNone/>
                      </a:pPr>
                      <a:r>
                        <a:rPr b="1" lang="it"/>
                        <a:t>DOCENTI</a:t>
                      </a:r>
                      <a:endParaRPr b="1"/>
                    </a:p>
                  </a:txBody>
                  <a:tcPr marT="91425" marB="91425" marR="91425" marL="91425"/>
                </a:tc>
                <a:tc hMerge="1"/>
              </a:tr>
              <a:tr h="376600">
                <a:tc>
                  <a:txBody>
                    <a:bodyPr/>
                    <a:lstStyle/>
                    <a:p>
                      <a:pPr indent="0" lvl="0" marL="0" rtl="0" algn="l">
                        <a:spcBef>
                          <a:spcPts val="0"/>
                        </a:spcBef>
                        <a:spcAft>
                          <a:spcPts val="0"/>
                        </a:spcAft>
                        <a:buNone/>
                      </a:pPr>
                      <a:r>
                        <a:rPr lang="it"/>
                        <a:t>INFANZIA</a:t>
                      </a:r>
                      <a:endParaRPr/>
                    </a:p>
                  </a:txBody>
                  <a:tcPr marT="91425" marB="91425" marR="91425" marL="91425"/>
                </a:tc>
                <a:tc>
                  <a:txBody>
                    <a:bodyPr/>
                    <a:lstStyle/>
                    <a:p>
                      <a:pPr indent="0" lvl="0" marL="0" rtl="0" algn="l">
                        <a:spcBef>
                          <a:spcPts val="0"/>
                        </a:spcBef>
                        <a:spcAft>
                          <a:spcPts val="0"/>
                        </a:spcAft>
                        <a:buNone/>
                      </a:pPr>
                      <a:r>
                        <a:rPr lang="it"/>
                        <a:t>15</a:t>
                      </a:r>
                      <a:endParaRPr/>
                    </a:p>
                  </a:txBody>
                  <a:tcPr marT="91425" marB="91425" marR="91425" marL="91425"/>
                </a:tc>
              </a:tr>
              <a:tr h="376600">
                <a:tc>
                  <a:txBody>
                    <a:bodyPr/>
                    <a:lstStyle/>
                    <a:p>
                      <a:pPr indent="0" lvl="0" marL="0" rtl="0" algn="l">
                        <a:spcBef>
                          <a:spcPts val="0"/>
                        </a:spcBef>
                        <a:spcAft>
                          <a:spcPts val="0"/>
                        </a:spcAft>
                        <a:buNone/>
                      </a:pPr>
                      <a:r>
                        <a:rPr lang="it"/>
                        <a:t>INFANZIA  COVID</a:t>
                      </a:r>
                      <a:endParaRPr/>
                    </a:p>
                  </a:txBody>
                  <a:tcPr marT="91425" marB="91425" marR="91425" marL="91425"/>
                </a:tc>
                <a:tc>
                  <a:txBody>
                    <a:bodyPr/>
                    <a:lstStyle/>
                    <a:p>
                      <a:pPr indent="0" lvl="0" marL="0" rtl="0" algn="l">
                        <a:spcBef>
                          <a:spcPts val="0"/>
                        </a:spcBef>
                        <a:spcAft>
                          <a:spcPts val="0"/>
                        </a:spcAft>
                        <a:buNone/>
                      </a:pPr>
                      <a:r>
                        <a:rPr lang="it"/>
                        <a:t>6</a:t>
                      </a:r>
                      <a:endParaRPr/>
                    </a:p>
                  </a:txBody>
                  <a:tcPr marT="91425" marB="91425" marR="91425" marL="91425"/>
                </a:tc>
              </a:tr>
              <a:tr h="376600">
                <a:tc>
                  <a:txBody>
                    <a:bodyPr/>
                    <a:lstStyle/>
                    <a:p>
                      <a:pPr indent="0" lvl="0" marL="0" rtl="0" algn="l">
                        <a:spcBef>
                          <a:spcPts val="0"/>
                        </a:spcBef>
                        <a:spcAft>
                          <a:spcPts val="0"/>
                        </a:spcAft>
                        <a:buNone/>
                      </a:pPr>
                      <a:r>
                        <a:rPr lang="it"/>
                        <a:t>INFANZIA SOSTEGNO</a:t>
                      </a:r>
                      <a:endParaRPr/>
                    </a:p>
                  </a:txBody>
                  <a:tcPr marT="91425" marB="91425" marR="91425" marL="91425"/>
                </a:tc>
                <a:tc>
                  <a:txBody>
                    <a:bodyPr/>
                    <a:lstStyle/>
                    <a:p>
                      <a:pPr indent="0" lvl="0" marL="0" rtl="0" algn="l">
                        <a:spcBef>
                          <a:spcPts val="0"/>
                        </a:spcBef>
                        <a:spcAft>
                          <a:spcPts val="0"/>
                        </a:spcAft>
                        <a:buNone/>
                      </a:pPr>
                      <a:r>
                        <a:rPr lang="it"/>
                        <a:t>3</a:t>
                      </a:r>
                      <a:endParaRPr/>
                    </a:p>
                  </a:txBody>
                  <a:tcPr marT="91425" marB="91425" marR="91425" marL="91425"/>
                </a:tc>
              </a:tr>
              <a:tr h="376600">
                <a:tc>
                  <a:txBody>
                    <a:bodyPr/>
                    <a:lstStyle/>
                    <a:p>
                      <a:pPr indent="0" lvl="0" marL="0" rtl="0" algn="l">
                        <a:spcBef>
                          <a:spcPts val="0"/>
                        </a:spcBef>
                        <a:spcAft>
                          <a:spcPts val="0"/>
                        </a:spcAft>
                        <a:buNone/>
                      </a:pPr>
                      <a:r>
                        <a:rPr lang="it"/>
                        <a:t>PRIMARIA</a:t>
                      </a:r>
                      <a:endParaRPr/>
                    </a:p>
                  </a:txBody>
                  <a:tcPr marT="91425" marB="91425" marR="91425" marL="91425"/>
                </a:tc>
                <a:tc>
                  <a:txBody>
                    <a:bodyPr/>
                    <a:lstStyle/>
                    <a:p>
                      <a:pPr indent="0" lvl="0" marL="0" rtl="0" algn="l">
                        <a:spcBef>
                          <a:spcPts val="0"/>
                        </a:spcBef>
                        <a:spcAft>
                          <a:spcPts val="0"/>
                        </a:spcAft>
                        <a:buNone/>
                      </a:pPr>
                      <a:r>
                        <a:rPr lang="it"/>
                        <a:t>56</a:t>
                      </a:r>
                      <a:endParaRPr/>
                    </a:p>
                  </a:txBody>
                  <a:tcPr marT="91425" marB="91425" marR="91425" marL="91425"/>
                </a:tc>
              </a:tr>
              <a:tr h="376600">
                <a:tc>
                  <a:txBody>
                    <a:bodyPr/>
                    <a:lstStyle/>
                    <a:p>
                      <a:pPr indent="0" lvl="0" marL="0" rtl="0" algn="l">
                        <a:spcBef>
                          <a:spcPts val="0"/>
                        </a:spcBef>
                        <a:spcAft>
                          <a:spcPts val="0"/>
                        </a:spcAft>
                        <a:buNone/>
                      </a:pPr>
                      <a:r>
                        <a:rPr lang="it"/>
                        <a:t>PRIMARIA COVID</a:t>
                      </a:r>
                      <a:endParaRPr/>
                    </a:p>
                  </a:txBody>
                  <a:tcPr marT="91425" marB="91425" marR="91425" marL="91425"/>
                </a:tc>
                <a:tc>
                  <a:txBody>
                    <a:bodyPr/>
                    <a:lstStyle/>
                    <a:p>
                      <a:pPr indent="0" lvl="0" marL="0" rtl="0" algn="l">
                        <a:spcBef>
                          <a:spcPts val="0"/>
                        </a:spcBef>
                        <a:spcAft>
                          <a:spcPts val="0"/>
                        </a:spcAft>
                        <a:buNone/>
                      </a:pPr>
                      <a:r>
                        <a:rPr lang="it"/>
                        <a:t>13</a:t>
                      </a:r>
                      <a:endParaRPr/>
                    </a:p>
                  </a:txBody>
                  <a:tcPr marT="91425" marB="91425" marR="91425" marL="91425"/>
                </a:tc>
              </a:tr>
              <a:tr h="376600">
                <a:tc>
                  <a:txBody>
                    <a:bodyPr/>
                    <a:lstStyle/>
                    <a:p>
                      <a:pPr indent="0" lvl="0" marL="0" rtl="0" algn="l">
                        <a:spcBef>
                          <a:spcPts val="0"/>
                        </a:spcBef>
                        <a:spcAft>
                          <a:spcPts val="0"/>
                        </a:spcAft>
                        <a:buNone/>
                      </a:pPr>
                      <a:r>
                        <a:rPr lang="it"/>
                        <a:t>PRIMARIA SOSTEGNO</a:t>
                      </a:r>
                      <a:endParaRPr/>
                    </a:p>
                  </a:txBody>
                  <a:tcPr marT="91425" marB="91425" marR="91425" marL="91425"/>
                </a:tc>
                <a:tc>
                  <a:txBody>
                    <a:bodyPr/>
                    <a:lstStyle/>
                    <a:p>
                      <a:pPr indent="0" lvl="0" marL="0" rtl="0" algn="l">
                        <a:spcBef>
                          <a:spcPts val="0"/>
                        </a:spcBef>
                        <a:spcAft>
                          <a:spcPts val="0"/>
                        </a:spcAft>
                        <a:buNone/>
                      </a:pPr>
                      <a:r>
                        <a:rPr lang="it"/>
                        <a:t>30</a:t>
                      </a:r>
                      <a:endParaRPr/>
                    </a:p>
                  </a:txBody>
                  <a:tcPr marT="91425" marB="91425" marR="91425" marL="91425"/>
                </a:tc>
              </a:tr>
              <a:tr h="376600">
                <a:tc>
                  <a:txBody>
                    <a:bodyPr/>
                    <a:lstStyle/>
                    <a:p>
                      <a:pPr indent="0" lvl="0" marL="0" rtl="0" algn="l">
                        <a:spcBef>
                          <a:spcPts val="0"/>
                        </a:spcBef>
                        <a:spcAft>
                          <a:spcPts val="0"/>
                        </a:spcAft>
                        <a:buNone/>
                      </a:pPr>
                      <a:r>
                        <a:rPr lang="it"/>
                        <a:t>PRIMARIA IRC</a:t>
                      </a:r>
                      <a:endParaRPr/>
                    </a:p>
                  </a:txBody>
                  <a:tcPr marT="91425" marB="91425" marR="91425" marL="91425"/>
                </a:tc>
                <a:tc>
                  <a:txBody>
                    <a:bodyPr/>
                    <a:lstStyle/>
                    <a:p>
                      <a:pPr indent="0" lvl="0" marL="0" rtl="0" algn="l">
                        <a:spcBef>
                          <a:spcPts val="0"/>
                        </a:spcBef>
                        <a:spcAft>
                          <a:spcPts val="0"/>
                        </a:spcAft>
                        <a:buNone/>
                      </a:pPr>
                      <a:r>
                        <a:rPr lang="it"/>
                        <a:t>3</a:t>
                      </a:r>
                      <a:endParaRPr/>
                    </a:p>
                  </a:txBody>
                  <a:tcPr marT="91425" marB="91425" marR="91425" marL="91425"/>
                </a:tc>
              </a:tr>
              <a:tr h="376600">
                <a:tc>
                  <a:txBody>
                    <a:bodyPr/>
                    <a:lstStyle/>
                    <a:p>
                      <a:pPr indent="0" lvl="0" marL="0" rtl="0" algn="l">
                        <a:spcBef>
                          <a:spcPts val="0"/>
                        </a:spcBef>
                        <a:spcAft>
                          <a:spcPts val="0"/>
                        </a:spcAft>
                        <a:buNone/>
                      </a:pPr>
                      <a:r>
                        <a:rPr lang="it"/>
                        <a:t>SECONDARIA</a:t>
                      </a:r>
                      <a:endParaRPr/>
                    </a:p>
                  </a:txBody>
                  <a:tcPr marT="91425" marB="91425" marR="91425" marL="91425"/>
                </a:tc>
                <a:tc>
                  <a:txBody>
                    <a:bodyPr/>
                    <a:lstStyle/>
                    <a:p>
                      <a:pPr indent="0" lvl="0" marL="0" rtl="0" algn="l">
                        <a:spcBef>
                          <a:spcPts val="0"/>
                        </a:spcBef>
                        <a:spcAft>
                          <a:spcPts val="0"/>
                        </a:spcAft>
                        <a:buNone/>
                      </a:pPr>
                      <a:r>
                        <a:rPr lang="it"/>
                        <a:t>31</a:t>
                      </a:r>
                      <a:endParaRPr/>
                    </a:p>
                  </a:txBody>
                  <a:tcPr marT="91425" marB="91425" marR="91425" marL="91425"/>
                </a:tc>
              </a:tr>
              <a:tr h="376600">
                <a:tc>
                  <a:txBody>
                    <a:bodyPr/>
                    <a:lstStyle/>
                    <a:p>
                      <a:pPr indent="0" lvl="0" marL="0" rtl="0" algn="l">
                        <a:spcBef>
                          <a:spcPts val="0"/>
                        </a:spcBef>
                        <a:spcAft>
                          <a:spcPts val="0"/>
                        </a:spcAft>
                        <a:buNone/>
                      </a:pPr>
                      <a:r>
                        <a:rPr lang="it"/>
                        <a:t>SECONDARIA COVID</a:t>
                      </a:r>
                      <a:endParaRPr/>
                    </a:p>
                  </a:txBody>
                  <a:tcPr marT="91425" marB="91425" marR="91425" marL="91425"/>
                </a:tc>
                <a:tc>
                  <a:txBody>
                    <a:bodyPr/>
                    <a:lstStyle/>
                    <a:p>
                      <a:pPr indent="0" lvl="0" marL="0" rtl="0" algn="l">
                        <a:spcBef>
                          <a:spcPts val="0"/>
                        </a:spcBef>
                        <a:spcAft>
                          <a:spcPts val="0"/>
                        </a:spcAft>
                        <a:buNone/>
                      </a:pPr>
                      <a:r>
                        <a:rPr lang="it"/>
                        <a:t>5</a:t>
                      </a:r>
                      <a:endParaRPr/>
                    </a:p>
                  </a:txBody>
                  <a:tcPr marT="91425" marB="91425" marR="91425" marL="91425"/>
                </a:tc>
              </a:tr>
              <a:tr h="376600">
                <a:tc>
                  <a:txBody>
                    <a:bodyPr/>
                    <a:lstStyle/>
                    <a:p>
                      <a:pPr indent="0" lvl="0" marL="0" rtl="0" algn="l">
                        <a:spcBef>
                          <a:spcPts val="0"/>
                        </a:spcBef>
                        <a:spcAft>
                          <a:spcPts val="0"/>
                        </a:spcAft>
                        <a:buNone/>
                      </a:pPr>
                      <a:r>
                        <a:rPr lang="it"/>
                        <a:t>SECONDARIA SOSTEGNO</a:t>
                      </a:r>
                      <a:endParaRPr/>
                    </a:p>
                  </a:txBody>
                  <a:tcPr marT="91425" marB="91425" marR="91425" marL="91425"/>
                </a:tc>
                <a:tc>
                  <a:txBody>
                    <a:bodyPr/>
                    <a:lstStyle/>
                    <a:p>
                      <a:pPr indent="0" lvl="0" marL="0" rtl="0" algn="l">
                        <a:spcBef>
                          <a:spcPts val="0"/>
                        </a:spcBef>
                        <a:spcAft>
                          <a:spcPts val="0"/>
                        </a:spcAft>
                        <a:buNone/>
                      </a:pPr>
                      <a:r>
                        <a:rPr lang="it"/>
                        <a:t>13</a:t>
                      </a:r>
                      <a:endParaRPr/>
                    </a:p>
                  </a:txBody>
                  <a:tcPr marT="91425" marB="91425" marR="91425" marL="91425"/>
                </a:tc>
              </a:tr>
              <a:tr h="376600">
                <a:tc>
                  <a:txBody>
                    <a:bodyPr/>
                    <a:lstStyle/>
                    <a:p>
                      <a:pPr indent="0" lvl="0" marL="0" rtl="0" algn="l">
                        <a:spcBef>
                          <a:spcPts val="0"/>
                        </a:spcBef>
                        <a:spcAft>
                          <a:spcPts val="0"/>
                        </a:spcAft>
                        <a:buNone/>
                      </a:pPr>
                      <a:r>
                        <a:rPr lang="it"/>
                        <a:t>SECONDARIA IRC</a:t>
                      </a:r>
                      <a:endParaRPr/>
                    </a:p>
                  </a:txBody>
                  <a:tcPr marT="91425" marB="91425" marR="91425" marL="91425"/>
                </a:tc>
                <a:tc>
                  <a:txBody>
                    <a:bodyPr/>
                    <a:lstStyle/>
                    <a:p>
                      <a:pPr indent="0" lvl="0" marL="0" rtl="0" algn="l">
                        <a:spcBef>
                          <a:spcPts val="0"/>
                        </a:spcBef>
                        <a:spcAft>
                          <a:spcPts val="0"/>
                        </a:spcAft>
                        <a:buNone/>
                      </a:pPr>
                      <a:r>
                        <a:rPr lang="it"/>
                        <a:t>1</a:t>
                      </a:r>
                      <a:endParaRPr/>
                    </a:p>
                  </a:txBody>
                  <a:tcPr marT="91425" marB="91425" marR="91425" marL="91425"/>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graphicFrame>
        <p:nvGraphicFramePr>
          <p:cNvPr id="554" name="Google Shape;554;p102"/>
          <p:cNvGraphicFramePr/>
          <p:nvPr/>
        </p:nvGraphicFramePr>
        <p:xfrm>
          <a:off x="279850" y="220750"/>
          <a:ext cx="3000000" cy="3000000"/>
        </p:xfrm>
        <a:graphic>
          <a:graphicData uri="http://schemas.openxmlformats.org/drawingml/2006/table">
            <a:tbl>
              <a:tblPr>
                <a:noFill/>
                <a:tableStyleId>{BA0F45AE-5AEF-42BB-B635-CA54F217A09A}</a:tableStyleId>
              </a:tblPr>
              <a:tblGrid>
                <a:gridCol w="4316525"/>
                <a:gridCol w="4316525"/>
              </a:tblGrid>
              <a:tr h="1373575">
                <a:tc>
                  <a:txBody>
                    <a:bodyPr/>
                    <a:lstStyle/>
                    <a:p>
                      <a:pPr indent="0" lvl="0" marL="0" rtl="0" algn="l">
                        <a:spcBef>
                          <a:spcPts val="0"/>
                        </a:spcBef>
                        <a:spcAft>
                          <a:spcPts val="0"/>
                        </a:spcAft>
                        <a:buNone/>
                      </a:pPr>
                      <a:r>
                        <a:rPr lang="it"/>
                        <a:t> COLLABORAZIONE CON SEST QUARTIERE NAVILE PER #IO RISPETTO, RACCONTARE LA PACE E IDENTITÀ CONSAPEVOLE CON AMNESTY INTERNATIONAL, EMERGENCY, CAV NAVILE</a:t>
                      </a:r>
                      <a:endParaRPr/>
                    </a:p>
                  </a:txBody>
                  <a:tcPr marT="91425" marB="91425" marR="91425" marL="91425"/>
                </a:tc>
                <a:tc>
                  <a:txBody>
                    <a:bodyPr/>
                    <a:lstStyle/>
                    <a:p>
                      <a:pPr indent="-323850" lvl="0" marL="457200" rtl="0" algn="l">
                        <a:spcBef>
                          <a:spcPts val="0"/>
                        </a:spcBef>
                        <a:spcAft>
                          <a:spcPts val="0"/>
                        </a:spcAft>
                        <a:buSzPts val="1500"/>
                        <a:buChar char="●"/>
                      </a:pPr>
                      <a:r>
                        <a:rPr lang="it" sz="1500"/>
                        <a:t>Altre associazioni o cooperative ( culturali, di volontariato, di genitori, di categoria, religiose, ecc.) </a:t>
                      </a:r>
                      <a:endParaRPr sz="1500"/>
                    </a:p>
                    <a:p>
                      <a:pPr indent="-323850" lvl="0" marL="457200" rtl="0" algn="l">
                        <a:spcBef>
                          <a:spcPts val="0"/>
                        </a:spcBef>
                        <a:spcAft>
                          <a:spcPts val="0"/>
                        </a:spcAft>
                        <a:buSzPts val="1500"/>
                        <a:buChar char="●"/>
                      </a:pPr>
                      <a:r>
                        <a:rPr lang="it" sz="1500"/>
                        <a:t>Autonomie locali (Regione, Provincia, Comune, ecc.)</a:t>
                      </a:r>
                      <a:endParaRPr sz="1500"/>
                    </a:p>
                  </a:txBody>
                  <a:tcPr marT="91425" marB="91425" marR="91425" marL="91425"/>
                </a:tc>
              </a:tr>
              <a:tr h="1139675">
                <a:tc>
                  <a:txBody>
                    <a:bodyPr/>
                    <a:lstStyle/>
                    <a:p>
                      <a:pPr indent="0" lvl="0" marL="0" rtl="0" algn="l">
                        <a:spcBef>
                          <a:spcPts val="0"/>
                        </a:spcBef>
                        <a:spcAft>
                          <a:spcPts val="0"/>
                        </a:spcAft>
                        <a:buNone/>
                      </a:pPr>
                      <a:r>
                        <a:rPr lang="it"/>
                        <a:t> CONVENZIONE CON ASSOCIAZIONE NUOVAMENTE PER LABORATORI DI RECUPERO E CONSOLIDAMENTO</a:t>
                      </a:r>
                      <a:endParaRPr/>
                    </a:p>
                  </a:txBody>
                  <a:tcPr marT="91425" marB="91425" marR="91425" marL="91425"/>
                </a:tc>
                <a:tc>
                  <a:txBody>
                    <a:bodyPr/>
                    <a:lstStyle/>
                    <a:p>
                      <a:pPr indent="-323850" lvl="0" marL="457200" rtl="0" algn="l">
                        <a:spcBef>
                          <a:spcPts val="0"/>
                        </a:spcBef>
                        <a:spcAft>
                          <a:spcPts val="0"/>
                        </a:spcAft>
                        <a:buSzPts val="1500"/>
                        <a:buChar char="●"/>
                      </a:pPr>
                      <a:r>
                        <a:rPr lang="it" sz="1500"/>
                        <a:t>Università </a:t>
                      </a:r>
                      <a:endParaRPr sz="1500"/>
                    </a:p>
                    <a:p>
                      <a:pPr indent="-323850" lvl="0" marL="457200" rtl="0" algn="l">
                        <a:spcBef>
                          <a:spcPts val="0"/>
                        </a:spcBef>
                        <a:spcAft>
                          <a:spcPts val="0"/>
                        </a:spcAft>
                        <a:buSzPts val="1500"/>
                        <a:buChar char="●"/>
                      </a:pPr>
                      <a:r>
                        <a:rPr lang="it" sz="1500"/>
                        <a:t>Altre associazioni o cooperative ( culturali, di volontariato, di genitori, di categoria, religiose, ecc.)</a:t>
                      </a:r>
                      <a:endParaRPr sz="1500"/>
                    </a:p>
                  </a:txBody>
                  <a:tcPr marT="91425" marB="91425" marR="91425" marL="91425"/>
                </a:tc>
              </a:tr>
              <a:tr h="2075275">
                <a:tc>
                  <a:txBody>
                    <a:bodyPr/>
                    <a:lstStyle/>
                    <a:p>
                      <a:pPr indent="0" lvl="0" marL="0" rtl="0" algn="l">
                        <a:spcBef>
                          <a:spcPts val="0"/>
                        </a:spcBef>
                        <a:spcAft>
                          <a:spcPts val="0"/>
                        </a:spcAft>
                        <a:buNone/>
                      </a:pPr>
                      <a:r>
                        <a:rPr lang="it"/>
                        <a:t>PROTOCOLLO ATTUATIVO DI PROGETTO (PAP) -PON INCLUSIONE</a:t>
                      </a:r>
                      <a:endParaRPr/>
                    </a:p>
                  </a:txBody>
                  <a:tcPr marT="91425" marB="91425" marR="91425" marL="91425"/>
                </a:tc>
                <a:tc>
                  <a:txBody>
                    <a:bodyPr/>
                    <a:lstStyle/>
                    <a:p>
                      <a:pPr indent="-323850" lvl="0" marL="457200" rtl="0" algn="l">
                        <a:spcBef>
                          <a:spcPts val="0"/>
                        </a:spcBef>
                        <a:spcAft>
                          <a:spcPts val="0"/>
                        </a:spcAft>
                        <a:buSzPts val="1500"/>
                        <a:buChar char="●"/>
                      </a:pPr>
                      <a:r>
                        <a:rPr lang="it" sz="1500"/>
                        <a:t> </a:t>
                      </a:r>
                      <a:r>
                        <a:rPr lang="it" sz="1500"/>
                        <a:t>Altre scuole </a:t>
                      </a:r>
                      <a:endParaRPr sz="1500"/>
                    </a:p>
                    <a:p>
                      <a:pPr indent="-323850" lvl="0" marL="457200" rtl="0" algn="l">
                        <a:spcBef>
                          <a:spcPts val="0"/>
                        </a:spcBef>
                        <a:spcAft>
                          <a:spcPts val="0"/>
                        </a:spcAft>
                        <a:buSzPts val="1500"/>
                        <a:buChar char="●"/>
                      </a:pPr>
                      <a:r>
                        <a:rPr lang="it" sz="1500"/>
                        <a:t> Università</a:t>
                      </a:r>
                      <a:endParaRPr sz="1500"/>
                    </a:p>
                    <a:p>
                      <a:pPr indent="-323850" lvl="0" marL="457200" rtl="0" algn="l">
                        <a:spcBef>
                          <a:spcPts val="0"/>
                        </a:spcBef>
                        <a:spcAft>
                          <a:spcPts val="0"/>
                        </a:spcAft>
                        <a:buSzPts val="1500"/>
                        <a:buChar char="●"/>
                      </a:pPr>
                      <a:r>
                        <a:rPr lang="it" sz="1500"/>
                        <a:t> Altre associazioni o cooperative ( culturali, di volontariato, di genitori, di categoria, religiose, ecc.) </a:t>
                      </a:r>
                      <a:endParaRPr sz="1500"/>
                    </a:p>
                    <a:p>
                      <a:pPr indent="-323850" lvl="0" marL="457200" rtl="0" algn="l">
                        <a:spcBef>
                          <a:spcPts val="0"/>
                        </a:spcBef>
                        <a:spcAft>
                          <a:spcPts val="0"/>
                        </a:spcAft>
                        <a:buSzPts val="1500"/>
                        <a:buChar char="●"/>
                      </a:pPr>
                      <a:r>
                        <a:rPr lang="it" sz="1500"/>
                        <a:t> Autonomie locali (Regione, Provincia, Comune, ecc.) </a:t>
                      </a:r>
                      <a:endParaRPr sz="1500"/>
                    </a:p>
                    <a:p>
                      <a:pPr indent="-323850" lvl="0" marL="457200" rtl="0" algn="l">
                        <a:spcBef>
                          <a:spcPts val="0"/>
                        </a:spcBef>
                        <a:spcAft>
                          <a:spcPts val="0"/>
                        </a:spcAft>
                        <a:buSzPts val="1500"/>
                        <a:buChar char="●"/>
                      </a:pPr>
                      <a:r>
                        <a:rPr lang="it" sz="1500"/>
                        <a:t> ASL</a:t>
                      </a:r>
                      <a:endParaRPr sz="1500"/>
                    </a:p>
                  </a:txBody>
                  <a:tcPr marT="91425" marB="91425" marR="91425" marL="91425"/>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graphicFrame>
        <p:nvGraphicFramePr>
          <p:cNvPr id="559" name="Google Shape;559;p103"/>
          <p:cNvGraphicFramePr/>
          <p:nvPr/>
        </p:nvGraphicFramePr>
        <p:xfrm>
          <a:off x="143400" y="435225"/>
          <a:ext cx="3000000" cy="3000000"/>
        </p:xfrm>
        <a:graphic>
          <a:graphicData uri="http://schemas.openxmlformats.org/drawingml/2006/table">
            <a:tbl>
              <a:tblPr>
                <a:noFill/>
                <a:tableStyleId>{BA0F45AE-5AEF-42BB-B635-CA54F217A09A}</a:tableStyleId>
              </a:tblPr>
              <a:tblGrid>
                <a:gridCol w="4233650"/>
                <a:gridCol w="4233650"/>
              </a:tblGrid>
              <a:tr h="1936825">
                <a:tc>
                  <a:txBody>
                    <a:bodyPr/>
                    <a:lstStyle/>
                    <a:p>
                      <a:pPr indent="0" lvl="0" marL="0" rtl="0" algn="l">
                        <a:spcBef>
                          <a:spcPts val="0"/>
                        </a:spcBef>
                        <a:spcAft>
                          <a:spcPts val="0"/>
                        </a:spcAft>
                        <a:buNone/>
                      </a:pPr>
                      <a:r>
                        <a:rPr lang="it"/>
                        <a:t>CONVENZIONE CON AIESEC ITALIA</a:t>
                      </a:r>
                      <a:endParaRPr/>
                    </a:p>
                  </a:txBody>
                  <a:tcPr marT="91425" marB="91425" marR="91425" marL="91425"/>
                </a:tc>
                <a:tc>
                  <a:txBody>
                    <a:bodyPr/>
                    <a:lstStyle/>
                    <a:p>
                      <a:pPr indent="-336550" lvl="0" marL="457200" rtl="0" algn="l">
                        <a:spcBef>
                          <a:spcPts val="0"/>
                        </a:spcBef>
                        <a:spcAft>
                          <a:spcPts val="0"/>
                        </a:spcAft>
                        <a:buSzPts val="1700"/>
                        <a:buChar char="●"/>
                      </a:pPr>
                      <a:r>
                        <a:rPr lang="it" sz="1700"/>
                        <a:t>Università Altre associazioni o cooperative ( culturali, di volontariato, di genitori, di categoria, religiose, ecc.)</a:t>
                      </a:r>
                      <a:endParaRPr sz="1700"/>
                    </a:p>
                  </a:txBody>
                  <a:tcPr marT="91425" marB="91425" marR="91425" marL="91425"/>
                </a:tc>
              </a:tr>
              <a:tr h="2495475">
                <a:tc>
                  <a:txBody>
                    <a:bodyPr/>
                    <a:lstStyle/>
                    <a:p>
                      <a:pPr indent="0" lvl="0" marL="0" rtl="0" algn="l">
                        <a:spcBef>
                          <a:spcPts val="0"/>
                        </a:spcBef>
                        <a:spcAft>
                          <a:spcPts val="0"/>
                        </a:spcAft>
                        <a:buNone/>
                      </a:pPr>
                      <a:r>
                        <a:rPr lang="it"/>
                        <a:t>FILI DI PAROLE</a:t>
                      </a:r>
                      <a:endParaRPr/>
                    </a:p>
                  </a:txBody>
                  <a:tcPr marT="91425" marB="91425" marR="91425" marL="91425"/>
                </a:tc>
                <a:tc>
                  <a:txBody>
                    <a:bodyPr/>
                    <a:lstStyle/>
                    <a:p>
                      <a:pPr indent="-336550" lvl="0" marL="457200" rtl="0" algn="l">
                        <a:spcBef>
                          <a:spcPts val="0"/>
                        </a:spcBef>
                        <a:spcAft>
                          <a:spcPts val="0"/>
                        </a:spcAft>
                        <a:buSzPts val="1700"/>
                        <a:buChar char="●"/>
                      </a:pPr>
                      <a:r>
                        <a:rPr lang="it" sz="1700"/>
                        <a:t>Altre scuole Altre associazioni o cooperative ( culturali, di volontariato, di genitori, di categoria, religiose, ecc.) </a:t>
                      </a:r>
                      <a:endParaRPr sz="1700"/>
                    </a:p>
                    <a:p>
                      <a:pPr indent="-336550" lvl="0" marL="457200" rtl="0" algn="l">
                        <a:spcBef>
                          <a:spcPts val="0"/>
                        </a:spcBef>
                        <a:spcAft>
                          <a:spcPts val="0"/>
                        </a:spcAft>
                        <a:buSzPts val="1700"/>
                        <a:buChar char="●"/>
                      </a:pPr>
                      <a:r>
                        <a:rPr lang="it" sz="1700"/>
                        <a:t> Autonomie locali (Regione, Provincia, Comune, ecc.) </a:t>
                      </a:r>
                      <a:endParaRPr sz="1700"/>
                    </a:p>
                    <a:p>
                      <a:pPr indent="-336550" lvl="0" marL="457200" rtl="0" algn="l">
                        <a:spcBef>
                          <a:spcPts val="0"/>
                        </a:spcBef>
                        <a:spcAft>
                          <a:spcPts val="0"/>
                        </a:spcAft>
                        <a:buSzPts val="1700"/>
                        <a:buChar char="●"/>
                      </a:pPr>
                      <a:r>
                        <a:rPr lang="it" sz="1700"/>
                        <a:t>Altri soggetti</a:t>
                      </a:r>
                      <a:endParaRPr sz="1700"/>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